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7515"/>
  </p:normalViewPr>
  <p:slideViewPr>
    <p:cSldViewPr snapToGrid="0">
      <p:cViewPr>
        <p:scale>
          <a:sx n="85" d="100"/>
          <a:sy n="85" d="100"/>
        </p:scale>
        <p:origin x="14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Good</a:t>
            </a:r>
            <a:r>
              <a:rPr lang="de-AT" dirty="0"/>
              <a:t> </a:t>
            </a:r>
            <a:r>
              <a:rPr lang="de-AT" dirty="0" err="1"/>
              <a:t>afternoon</a:t>
            </a:r>
            <a:r>
              <a:rPr lang="de-AT" dirty="0"/>
              <a:t>, </a:t>
            </a:r>
            <a:r>
              <a:rPr lang="de-AT" dirty="0" err="1"/>
              <a:t>everyone</a:t>
            </a:r>
            <a:r>
              <a:rPr lang="de-AT" dirty="0"/>
              <a:t>.</a:t>
            </a:r>
          </a:p>
          <a:p>
            <a:r>
              <a:rPr lang="de-AT" dirty="0"/>
              <a:t>Today, I </a:t>
            </a:r>
            <a:r>
              <a:rPr lang="de-AT" dirty="0" err="1"/>
              <a:t>would</a:t>
            </a:r>
            <a:r>
              <a:rPr lang="de-AT" dirty="0"/>
              <a:t> like to </a:t>
            </a:r>
            <a:r>
              <a:rPr lang="de-AT" dirty="0" err="1"/>
              <a:t>discuss</a:t>
            </a:r>
            <a:r>
              <a:rPr lang="de-AT" dirty="0"/>
              <a:t> a </a:t>
            </a:r>
            <a:r>
              <a:rPr lang="de-AT" dirty="0" err="1"/>
              <a:t>question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becoming</a:t>
            </a:r>
            <a:r>
              <a:rPr lang="de-AT" dirty="0"/>
              <a:t> </a:t>
            </a:r>
            <a:r>
              <a:rPr lang="de-AT" dirty="0" err="1"/>
              <a:t>increasingly</a:t>
            </a:r>
            <a:r>
              <a:rPr lang="de-AT" dirty="0"/>
              <a:t> relevant in </a:t>
            </a:r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daily</a:t>
            </a:r>
            <a:r>
              <a:rPr lang="de-AT" dirty="0"/>
              <a:t> </a:t>
            </a:r>
            <a:r>
              <a:rPr lang="de-AT" dirty="0" err="1"/>
              <a:t>clinical</a:t>
            </a:r>
            <a:r>
              <a:rPr lang="de-AT" dirty="0"/>
              <a:t> </a:t>
            </a:r>
            <a:r>
              <a:rPr lang="de-AT" dirty="0" err="1"/>
              <a:t>practice</a:t>
            </a:r>
            <a:r>
              <a:rPr lang="de-AT" dirty="0"/>
              <a:t>: </a:t>
            </a:r>
            <a:r>
              <a:rPr lang="de-AT" dirty="0" err="1"/>
              <a:t>Scalpel</a:t>
            </a:r>
            <a:r>
              <a:rPr lang="de-AT" dirty="0"/>
              <a:t>, </a:t>
            </a:r>
            <a:r>
              <a:rPr lang="de-AT" dirty="0" err="1"/>
              <a:t>scope</a:t>
            </a:r>
            <a:r>
              <a:rPr lang="de-AT" dirty="0"/>
              <a:t>,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syringe</a:t>
            </a:r>
            <a:r>
              <a:rPr lang="de-AT" dirty="0"/>
              <a:t>?</a:t>
            </a:r>
          </a:p>
          <a:p>
            <a:r>
              <a:rPr lang="de-AT" dirty="0"/>
              <a:t>With the rapid </a:t>
            </a:r>
            <a:r>
              <a:rPr lang="de-AT" dirty="0" err="1"/>
              <a:t>development</a:t>
            </a:r>
            <a:r>
              <a:rPr lang="de-AT" dirty="0"/>
              <a:t> of anti-</a:t>
            </a:r>
            <a:r>
              <a:rPr lang="de-AT" dirty="0" err="1"/>
              <a:t>obesity</a:t>
            </a:r>
            <a:r>
              <a:rPr lang="de-AT" dirty="0"/>
              <a:t> </a:t>
            </a:r>
            <a:r>
              <a:rPr lang="de-AT" dirty="0" err="1"/>
              <a:t>medications</a:t>
            </a:r>
            <a:r>
              <a:rPr lang="de-AT" dirty="0"/>
              <a:t> and </a:t>
            </a:r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, bariatric surgery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no</a:t>
            </a:r>
            <a:r>
              <a:rPr lang="de-AT" dirty="0"/>
              <a:t> </a:t>
            </a:r>
            <a:r>
              <a:rPr lang="de-AT" dirty="0" err="1"/>
              <a:t>longer</a:t>
            </a:r>
            <a:r>
              <a:rPr lang="de-AT" dirty="0"/>
              <a:t> the </a:t>
            </a:r>
            <a:r>
              <a:rPr lang="de-AT" dirty="0" err="1"/>
              <a:t>only</a:t>
            </a:r>
            <a:r>
              <a:rPr lang="de-AT" dirty="0"/>
              <a:t> </a:t>
            </a:r>
            <a:r>
              <a:rPr lang="de-AT" dirty="0" err="1"/>
              <a:t>effective</a:t>
            </a:r>
            <a:r>
              <a:rPr lang="de-AT" dirty="0"/>
              <a:t> </a:t>
            </a:r>
            <a:r>
              <a:rPr lang="de-AT" dirty="0" err="1"/>
              <a:t>intervention</a:t>
            </a:r>
            <a:r>
              <a:rPr lang="de-AT" dirty="0"/>
              <a:t> for </a:t>
            </a:r>
            <a:r>
              <a:rPr lang="de-AT" dirty="0" err="1"/>
              <a:t>treating</a:t>
            </a:r>
            <a:r>
              <a:rPr lang="de-AT" dirty="0"/>
              <a:t> </a:t>
            </a:r>
            <a:r>
              <a:rPr lang="de-AT" dirty="0" err="1"/>
              <a:t>obesity</a:t>
            </a:r>
            <a:r>
              <a:rPr lang="de-AT" dirty="0"/>
              <a:t>.</a:t>
            </a:r>
          </a:p>
          <a:p>
            <a:r>
              <a:rPr lang="de-AT" dirty="0"/>
              <a:t>The </a:t>
            </a:r>
            <a:r>
              <a:rPr lang="de-AT" dirty="0" err="1"/>
              <a:t>question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therefore</a:t>
            </a:r>
            <a:r>
              <a:rPr lang="de-AT" dirty="0"/>
              <a:t> not </a:t>
            </a:r>
            <a:r>
              <a:rPr lang="de-AT" dirty="0" err="1"/>
              <a:t>simply</a:t>
            </a:r>
            <a:r>
              <a:rPr lang="de-AT" dirty="0"/>
              <a:t> </a:t>
            </a:r>
            <a:r>
              <a:rPr lang="de-AT" dirty="0" err="1"/>
              <a:t>which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achieves</a:t>
            </a:r>
            <a:r>
              <a:rPr lang="de-AT" dirty="0"/>
              <a:t> the </a:t>
            </a:r>
            <a:r>
              <a:rPr lang="de-AT" dirty="0" err="1"/>
              <a:t>greatest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but </a:t>
            </a:r>
            <a:r>
              <a:rPr lang="de-AT" dirty="0" err="1"/>
              <a:t>rather</a:t>
            </a:r>
            <a:r>
              <a:rPr lang="de-AT" dirty="0"/>
              <a:t>: How do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select</a:t>
            </a:r>
            <a:r>
              <a:rPr lang="de-AT" dirty="0"/>
              <a:t> the </a:t>
            </a:r>
            <a:r>
              <a:rPr lang="de-AT" dirty="0" err="1"/>
              <a:t>right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for the </a:t>
            </a:r>
            <a:r>
              <a:rPr lang="de-AT" dirty="0" err="1"/>
              <a:t>right</a:t>
            </a:r>
            <a:r>
              <a:rPr lang="de-AT" dirty="0"/>
              <a:t> </a:t>
            </a:r>
            <a:r>
              <a:rPr lang="de-AT" dirty="0" err="1"/>
              <a:t>patient</a:t>
            </a:r>
            <a:r>
              <a:rPr lang="de-AT" dirty="0"/>
              <a:t>?"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Obesity care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currently</a:t>
            </a:r>
            <a:r>
              <a:rPr lang="de-AT" dirty="0"/>
              <a:t> </a:t>
            </a:r>
            <a:r>
              <a:rPr lang="de-AT" dirty="0" err="1"/>
              <a:t>undergoing</a:t>
            </a:r>
            <a:r>
              <a:rPr lang="de-AT" dirty="0"/>
              <a:t> a </a:t>
            </a:r>
            <a:r>
              <a:rPr lang="de-AT" dirty="0" err="1"/>
              <a:t>major</a:t>
            </a:r>
            <a:r>
              <a:rPr lang="de-AT" dirty="0"/>
              <a:t> </a:t>
            </a:r>
            <a:r>
              <a:rPr lang="de-AT" dirty="0" err="1"/>
              <a:t>transition</a:t>
            </a:r>
            <a:r>
              <a:rPr lang="de-AT" dirty="0"/>
              <a:t>.</a:t>
            </a:r>
          </a:p>
          <a:p>
            <a:r>
              <a:rPr lang="de-AT" dirty="0"/>
              <a:t>Bariatric surgery, </a:t>
            </a:r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therapies</a:t>
            </a:r>
            <a:r>
              <a:rPr lang="de-AT" dirty="0"/>
              <a:t>, and GLP-1 and GIP-</a:t>
            </a:r>
            <a:r>
              <a:rPr lang="de-AT" dirty="0" err="1"/>
              <a:t>based</a:t>
            </a:r>
            <a:r>
              <a:rPr lang="de-AT" dirty="0"/>
              <a:t> </a:t>
            </a:r>
            <a:r>
              <a:rPr lang="de-AT" dirty="0" err="1"/>
              <a:t>medications</a:t>
            </a:r>
            <a:r>
              <a:rPr lang="de-AT" dirty="0"/>
              <a:t> </a:t>
            </a:r>
            <a:r>
              <a:rPr lang="de-AT" dirty="0" err="1"/>
              <a:t>are</a:t>
            </a:r>
            <a:r>
              <a:rPr lang="de-AT" dirty="0"/>
              <a:t> </a:t>
            </a:r>
            <a:r>
              <a:rPr lang="de-AT" dirty="0" err="1"/>
              <a:t>increasingly</a:t>
            </a:r>
            <a:r>
              <a:rPr lang="de-AT" dirty="0"/>
              <a:t> </a:t>
            </a:r>
            <a:r>
              <a:rPr lang="de-AT" dirty="0" err="1"/>
              <a:t>competing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another</a:t>
            </a:r>
            <a:r>
              <a:rPr lang="de-AT" dirty="0"/>
              <a:t>, but </a:t>
            </a:r>
            <a:r>
              <a:rPr lang="de-AT" dirty="0" err="1"/>
              <a:t>they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also </a:t>
            </a:r>
            <a:r>
              <a:rPr lang="de-AT" dirty="0" err="1"/>
              <a:t>complement</a:t>
            </a:r>
            <a:r>
              <a:rPr lang="de-AT" dirty="0"/>
              <a:t> </a:t>
            </a:r>
            <a:r>
              <a:rPr lang="de-AT" dirty="0" err="1"/>
              <a:t>each</a:t>
            </a:r>
            <a:r>
              <a:rPr lang="de-AT" dirty="0"/>
              <a:t> </a:t>
            </a:r>
            <a:r>
              <a:rPr lang="de-AT" dirty="0" err="1"/>
              <a:t>other</a:t>
            </a:r>
            <a:r>
              <a:rPr lang="de-AT" dirty="0"/>
              <a:t>.</a:t>
            </a:r>
          </a:p>
          <a:p>
            <a:r>
              <a:rPr lang="de-AT" dirty="0" err="1"/>
              <a:t>Each</a:t>
            </a:r>
            <a:r>
              <a:rPr lang="de-AT" dirty="0"/>
              <a:t> </a:t>
            </a:r>
            <a:r>
              <a:rPr lang="de-AT" dirty="0" err="1"/>
              <a:t>approach</a:t>
            </a:r>
            <a:r>
              <a:rPr lang="de-AT" dirty="0"/>
              <a:t> </a:t>
            </a:r>
            <a:r>
              <a:rPr lang="de-AT" dirty="0" err="1"/>
              <a:t>has</a:t>
            </a:r>
            <a:r>
              <a:rPr lang="de-AT" dirty="0"/>
              <a:t> </a:t>
            </a:r>
            <a:r>
              <a:rPr lang="de-AT" dirty="0" err="1"/>
              <a:t>specific</a:t>
            </a:r>
            <a:r>
              <a:rPr lang="de-AT" dirty="0"/>
              <a:t> </a:t>
            </a:r>
            <a:r>
              <a:rPr lang="de-AT" dirty="0" err="1"/>
              <a:t>advantages</a:t>
            </a:r>
            <a:r>
              <a:rPr lang="de-AT" dirty="0"/>
              <a:t> and </a:t>
            </a:r>
            <a:r>
              <a:rPr lang="de-AT" dirty="0" err="1"/>
              <a:t>limitations</a:t>
            </a:r>
            <a:r>
              <a:rPr lang="de-AT" dirty="0"/>
              <a:t>. Surgery </a:t>
            </a:r>
            <a:r>
              <a:rPr lang="de-AT" dirty="0" err="1"/>
              <a:t>offers</a:t>
            </a:r>
            <a:r>
              <a:rPr lang="de-AT" dirty="0"/>
              <a:t> substantial and durable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</a:t>
            </a:r>
            <a:r>
              <a:rPr lang="de-AT" dirty="0" err="1"/>
              <a:t>medication</a:t>
            </a:r>
            <a:r>
              <a:rPr lang="de-AT" dirty="0"/>
              <a:t> </a:t>
            </a:r>
            <a:r>
              <a:rPr lang="de-AT" dirty="0" err="1"/>
              <a:t>provides</a:t>
            </a:r>
            <a:r>
              <a:rPr lang="de-AT" dirty="0"/>
              <a:t> an </a:t>
            </a:r>
            <a:r>
              <a:rPr lang="de-AT" dirty="0" err="1"/>
              <a:t>effective</a:t>
            </a:r>
            <a:r>
              <a:rPr lang="de-AT" dirty="0"/>
              <a:t> non-</a:t>
            </a:r>
            <a:r>
              <a:rPr lang="de-AT" dirty="0" err="1"/>
              <a:t>surgical</a:t>
            </a:r>
            <a:r>
              <a:rPr lang="de-AT" dirty="0"/>
              <a:t> </a:t>
            </a:r>
            <a:r>
              <a:rPr lang="de-AT" dirty="0" err="1"/>
              <a:t>option</a:t>
            </a:r>
            <a:r>
              <a:rPr lang="de-AT" dirty="0"/>
              <a:t>, and </a:t>
            </a:r>
            <a:r>
              <a:rPr lang="de-AT" dirty="0" err="1"/>
              <a:t>endoscopy</a:t>
            </a:r>
            <a:r>
              <a:rPr lang="de-AT" dirty="0"/>
              <a:t> </a:t>
            </a:r>
            <a:r>
              <a:rPr lang="de-AT" dirty="0" err="1"/>
              <a:t>offers</a:t>
            </a:r>
            <a:r>
              <a:rPr lang="de-AT" dirty="0"/>
              <a:t> an intermediate </a:t>
            </a:r>
            <a:r>
              <a:rPr lang="de-AT" dirty="0" err="1"/>
              <a:t>approach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less</a:t>
            </a:r>
            <a:r>
              <a:rPr lang="de-AT" dirty="0"/>
              <a:t> </a:t>
            </a:r>
            <a:r>
              <a:rPr lang="de-AT" dirty="0" err="1"/>
              <a:t>invasiveness</a:t>
            </a:r>
            <a:r>
              <a:rPr lang="de-AT" dirty="0"/>
              <a:t>.</a:t>
            </a:r>
          </a:p>
          <a:p>
            <a:r>
              <a:rPr lang="de-AT" dirty="0" err="1"/>
              <a:t>Importantly</a:t>
            </a:r>
            <a:r>
              <a:rPr lang="de-AT" dirty="0"/>
              <a:t>,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</a:t>
            </a:r>
            <a:r>
              <a:rPr lang="de-AT" dirty="0" err="1"/>
              <a:t>avoid</a:t>
            </a:r>
            <a:r>
              <a:rPr lang="de-AT" dirty="0"/>
              <a:t> </a:t>
            </a:r>
            <a:r>
              <a:rPr lang="de-AT" dirty="0" err="1"/>
              <a:t>thinking</a:t>
            </a:r>
            <a:r>
              <a:rPr lang="de-AT" dirty="0"/>
              <a:t> in </a:t>
            </a:r>
            <a:r>
              <a:rPr lang="de-AT" dirty="0" err="1"/>
              <a:t>terms</a:t>
            </a:r>
            <a:r>
              <a:rPr lang="de-AT" dirty="0"/>
              <a:t> of a </a:t>
            </a:r>
            <a:r>
              <a:rPr lang="de-AT" dirty="0" err="1"/>
              <a:t>single</a:t>
            </a:r>
            <a:r>
              <a:rPr lang="de-AT" dirty="0"/>
              <a:t> </a:t>
            </a:r>
            <a:r>
              <a:rPr lang="de-AT" dirty="0" err="1"/>
              <a:t>winning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. </a:t>
            </a:r>
            <a:r>
              <a:rPr lang="de-AT" dirty="0" err="1"/>
              <a:t>Instead</a:t>
            </a:r>
            <a:r>
              <a:rPr lang="de-AT" dirty="0"/>
              <a:t>, </a:t>
            </a:r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goal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to </a:t>
            </a:r>
            <a:r>
              <a:rPr lang="de-AT" dirty="0" err="1"/>
              <a:t>develop</a:t>
            </a:r>
            <a:r>
              <a:rPr lang="de-AT" dirty="0"/>
              <a:t> a </a:t>
            </a:r>
            <a:r>
              <a:rPr lang="de-AT" dirty="0" err="1"/>
              <a:t>differentiated</a:t>
            </a:r>
            <a:r>
              <a:rPr lang="de-AT" dirty="0"/>
              <a:t>, </a:t>
            </a:r>
            <a:r>
              <a:rPr lang="de-AT" dirty="0" err="1"/>
              <a:t>patient-specific</a:t>
            </a:r>
            <a:r>
              <a:rPr lang="de-AT" dirty="0"/>
              <a:t> </a:t>
            </a:r>
            <a:r>
              <a:rPr lang="de-AT" dirty="0" err="1"/>
              <a:t>strategy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considers</a:t>
            </a:r>
            <a:r>
              <a:rPr lang="de-AT" dirty="0"/>
              <a:t> metabolic </a:t>
            </a:r>
            <a:r>
              <a:rPr lang="de-AT" dirty="0" err="1"/>
              <a:t>disease</a:t>
            </a:r>
            <a:r>
              <a:rPr lang="de-AT" dirty="0"/>
              <a:t>,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preferences</a:t>
            </a:r>
            <a:r>
              <a:rPr lang="de-AT" dirty="0"/>
              <a:t>, </a:t>
            </a:r>
            <a:r>
              <a:rPr lang="de-AT" dirty="0" err="1"/>
              <a:t>risks</a:t>
            </a:r>
            <a:r>
              <a:rPr lang="de-AT" dirty="0"/>
              <a:t>, and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adherence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Let</a:t>
            </a:r>
            <a:r>
              <a:rPr lang="de-AT" dirty="0"/>
              <a:t> </a:t>
            </a:r>
            <a:r>
              <a:rPr lang="de-AT" dirty="0" err="1"/>
              <a:t>us</a:t>
            </a:r>
            <a:r>
              <a:rPr lang="de-AT" dirty="0"/>
              <a:t> </a:t>
            </a:r>
            <a:r>
              <a:rPr lang="de-AT" dirty="0" err="1"/>
              <a:t>start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bariatric surgery.</a:t>
            </a:r>
          </a:p>
          <a:p>
            <a:r>
              <a:rPr lang="de-AT" dirty="0"/>
              <a:t>Surgery </a:t>
            </a:r>
            <a:r>
              <a:rPr lang="de-AT" dirty="0" err="1"/>
              <a:t>remains</a:t>
            </a:r>
            <a:r>
              <a:rPr lang="de-AT" dirty="0"/>
              <a:t> an important </a:t>
            </a:r>
            <a:r>
              <a:rPr lang="de-AT" dirty="0" err="1"/>
              <a:t>reference</a:t>
            </a:r>
            <a:r>
              <a:rPr lang="de-AT" dirty="0"/>
              <a:t> </a:t>
            </a:r>
            <a:r>
              <a:rPr lang="de-AT" dirty="0" err="1"/>
              <a:t>point</a:t>
            </a:r>
            <a:r>
              <a:rPr lang="de-AT" dirty="0"/>
              <a:t> in </a:t>
            </a:r>
            <a:r>
              <a:rPr lang="de-AT" dirty="0" err="1"/>
              <a:t>obesity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, </a:t>
            </a:r>
            <a:r>
              <a:rPr lang="de-AT" dirty="0" err="1"/>
              <a:t>particularly</a:t>
            </a:r>
            <a:r>
              <a:rPr lang="de-AT" dirty="0"/>
              <a:t> </a:t>
            </a:r>
            <a:r>
              <a:rPr lang="de-AT" dirty="0" err="1"/>
              <a:t>because</a:t>
            </a:r>
            <a:r>
              <a:rPr lang="de-AT" dirty="0"/>
              <a:t> of </a:t>
            </a:r>
            <a:r>
              <a:rPr lang="de-AT" dirty="0" err="1"/>
              <a:t>its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effectiveness</a:t>
            </a:r>
            <a:r>
              <a:rPr lang="de-AT" dirty="0"/>
              <a:t>.</a:t>
            </a:r>
          </a:p>
          <a:p>
            <a:r>
              <a:rPr lang="de-AT" dirty="0"/>
              <a:t>The data </a:t>
            </a:r>
            <a:r>
              <a:rPr lang="de-AT" dirty="0" err="1"/>
              <a:t>presented</a:t>
            </a:r>
            <a:r>
              <a:rPr lang="de-AT" dirty="0"/>
              <a:t> </a:t>
            </a:r>
            <a:r>
              <a:rPr lang="de-AT" dirty="0" err="1"/>
              <a:t>here</a:t>
            </a:r>
            <a:r>
              <a:rPr lang="de-AT" dirty="0"/>
              <a:t> </a:t>
            </a:r>
            <a:r>
              <a:rPr lang="de-AT" dirty="0" err="1"/>
              <a:t>demonstrate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bariatric surgery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achieve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23 to 27 </a:t>
            </a:r>
            <a:r>
              <a:rPr lang="de-AT" dirty="0" err="1"/>
              <a:t>percent</a:t>
            </a:r>
            <a:r>
              <a:rPr lang="de-AT" dirty="0"/>
              <a:t> total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</a:t>
            </a:r>
            <a:r>
              <a:rPr lang="de-AT" dirty="0" err="1"/>
              <a:t>even</a:t>
            </a:r>
            <a:r>
              <a:rPr lang="de-AT" dirty="0"/>
              <a:t> at 10 </a:t>
            </a:r>
            <a:r>
              <a:rPr lang="de-AT" dirty="0" err="1"/>
              <a:t>years</a:t>
            </a:r>
            <a:r>
              <a:rPr lang="de-AT" dirty="0"/>
              <a:t>, </a:t>
            </a:r>
            <a:r>
              <a:rPr lang="de-AT" dirty="0" err="1"/>
              <a:t>alongside</a:t>
            </a:r>
            <a:r>
              <a:rPr lang="de-AT" dirty="0"/>
              <a:t> superior diabetes remission.</a:t>
            </a:r>
          </a:p>
          <a:p>
            <a:r>
              <a:rPr lang="de-AT" dirty="0"/>
              <a:t>In a network meta-analysis </a:t>
            </a:r>
            <a:r>
              <a:rPr lang="de-AT" dirty="0" err="1"/>
              <a:t>including</a:t>
            </a:r>
            <a:r>
              <a:rPr lang="de-AT" dirty="0"/>
              <a:t> 30 </a:t>
            </a:r>
            <a:r>
              <a:rPr lang="de-AT" dirty="0" err="1"/>
              <a:t>randomized</a:t>
            </a:r>
            <a:r>
              <a:rPr lang="de-AT" dirty="0"/>
              <a:t> </a:t>
            </a:r>
            <a:r>
              <a:rPr lang="de-AT" dirty="0" err="1"/>
              <a:t>controlled</a:t>
            </a:r>
            <a:r>
              <a:rPr lang="de-AT" dirty="0"/>
              <a:t> </a:t>
            </a:r>
            <a:r>
              <a:rPr lang="de-AT" dirty="0" err="1"/>
              <a:t>trials</a:t>
            </a:r>
            <a:r>
              <a:rPr lang="de-AT" dirty="0"/>
              <a:t>, surgery </a:t>
            </a:r>
            <a:r>
              <a:rPr lang="de-AT" dirty="0" err="1"/>
              <a:t>significantly</a:t>
            </a:r>
            <a:r>
              <a:rPr lang="de-AT" dirty="0"/>
              <a:t> </a:t>
            </a:r>
            <a:r>
              <a:rPr lang="de-AT" dirty="0" err="1"/>
              <a:t>outperformed</a:t>
            </a:r>
            <a:r>
              <a:rPr lang="de-AT" dirty="0"/>
              <a:t> GLP-1 </a:t>
            </a:r>
            <a:r>
              <a:rPr lang="de-AT" dirty="0" err="1"/>
              <a:t>receptor</a:t>
            </a:r>
            <a:r>
              <a:rPr lang="de-AT" dirty="0"/>
              <a:t> </a:t>
            </a:r>
            <a:r>
              <a:rPr lang="de-AT" dirty="0" err="1"/>
              <a:t>agonists</a:t>
            </a:r>
            <a:r>
              <a:rPr lang="de-AT" dirty="0"/>
              <a:t> for </a:t>
            </a:r>
            <a:r>
              <a:rPr lang="de-AT" dirty="0" err="1"/>
              <a:t>several</a:t>
            </a:r>
            <a:r>
              <a:rPr lang="de-AT" dirty="0"/>
              <a:t> </a:t>
            </a:r>
            <a:r>
              <a:rPr lang="de-AT" dirty="0" err="1"/>
              <a:t>outcomes</a:t>
            </a:r>
            <a:r>
              <a:rPr lang="de-AT" dirty="0"/>
              <a:t>, </a:t>
            </a:r>
            <a:r>
              <a:rPr lang="de-AT" dirty="0" err="1"/>
              <a:t>including</a:t>
            </a:r>
            <a:r>
              <a:rPr lang="de-AT" dirty="0"/>
              <a:t> total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BMI, </a:t>
            </a:r>
            <a:r>
              <a:rPr lang="de-AT" dirty="0" err="1"/>
              <a:t>waist</a:t>
            </a:r>
            <a:r>
              <a:rPr lang="de-AT" dirty="0"/>
              <a:t> </a:t>
            </a:r>
            <a:r>
              <a:rPr lang="de-AT" dirty="0" err="1"/>
              <a:t>circumference</a:t>
            </a:r>
            <a:r>
              <a:rPr lang="de-AT" dirty="0"/>
              <a:t>, and HbA1c—</a:t>
            </a:r>
            <a:r>
              <a:rPr lang="de-AT" dirty="0" err="1"/>
              <a:t>with</a:t>
            </a:r>
            <a:r>
              <a:rPr lang="de-AT" dirty="0"/>
              <a:t> the </a:t>
            </a:r>
            <a:r>
              <a:rPr lang="de-AT" dirty="0" err="1"/>
              <a:t>exception</a:t>
            </a:r>
            <a:r>
              <a:rPr lang="de-AT" dirty="0"/>
              <a:t> of </a:t>
            </a:r>
            <a:r>
              <a:rPr lang="de-AT" dirty="0" err="1"/>
              <a:t>comparisons</a:t>
            </a:r>
            <a:r>
              <a:rPr lang="de-AT" dirty="0"/>
              <a:t> </a:t>
            </a:r>
            <a:r>
              <a:rPr lang="de-AT" dirty="0" err="1"/>
              <a:t>against</a:t>
            </a:r>
            <a:r>
              <a:rPr lang="de-AT" dirty="0"/>
              <a:t> </a:t>
            </a:r>
            <a:r>
              <a:rPr lang="de-AT" dirty="0" err="1"/>
              <a:t>tirzepatide</a:t>
            </a:r>
            <a:r>
              <a:rPr lang="de-AT" dirty="0"/>
              <a:t> </a:t>
            </a:r>
            <a:r>
              <a:rPr lang="de-AT" dirty="0" err="1"/>
              <a:t>alone</a:t>
            </a:r>
            <a:r>
              <a:rPr lang="de-AT" dirty="0"/>
              <a:t>.</a:t>
            </a:r>
          </a:p>
          <a:p>
            <a:r>
              <a:rPr lang="de-AT" dirty="0"/>
              <a:t>The </a:t>
            </a:r>
            <a:r>
              <a:rPr lang="de-AT" dirty="0" err="1"/>
              <a:t>cohort</a:t>
            </a:r>
            <a:r>
              <a:rPr lang="de-AT" dirty="0"/>
              <a:t> data also </a:t>
            </a:r>
            <a:r>
              <a:rPr lang="de-AT" dirty="0" err="1"/>
              <a:t>illustrate</a:t>
            </a:r>
            <a:r>
              <a:rPr lang="de-AT" dirty="0"/>
              <a:t> </a:t>
            </a:r>
            <a:r>
              <a:rPr lang="de-AT" dirty="0" err="1"/>
              <a:t>differences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. RYGB </a:t>
            </a:r>
            <a:r>
              <a:rPr lang="de-AT" dirty="0" err="1"/>
              <a:t>achieved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28 to 30 </a:t>
            </a:r>
            <a:r>
              <a:rPr lang="de-AT" dirty="0" err="1"/>
              <a:t>percent</a:t>
            </a:r>
            <a:r>
              <a:rPr lang="de-AT" dirty="0"/>
              <a:t> total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</a:t>
            </a:r>
            <a:r>
              <a:rPr lang="de-AT" dirty="0" err="1"/>
              <a:t>compared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22 to 24 </a:t>
            </a:r>
            <a:r>
              <a:rPr lang="de-AT" dirty="0" err="1"/>
              <a:t>percent</a:t>
            </a:r>
            <a:r>
              <a:rPr lang="de-AT" dirty="0"/>
              <a:t> after </a:t>
            </a:r>
            <a:r>
              <a:rPr lang="de-AT" dirty="0" err="1"/>
              <a:t>sleeve</a:t>
            </a:r>
            <a:r>
              <a:rPr lang="de-AT" dirty="0"/>
              <a:t> </a:t>
            </a:r>
            <a:r>
              <a:rPr lang="de-AT" dirty="0" err="1"/>
              <a:t>gastrectomy</a:t>
            </a:r>
            <a:r>
              <a:rPr lang="de-AT" dirty="0"/>
              <a:t>.</a:t>
            </a:r>
          </a:p>
          <a:p>
            <a:r>
              <a:rPr lang="de-AT" dirty="0" err="1"/>
              <a:t>However</a:t>
            </a:r>
            <a:r>
              <a:rPr lang="de-AT" dirty="0"/>
              <a:t>,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must</a:t>
            </a:r>
            <a:r>
              <a:rPr lang="de-AT" dirty="0"/>
              <a:t> also </a:t>
            </a:r>
            <a:r>
              <a:rPr lang="de-AT" dirty="0" err="1"/>
              <a:t>consider</a:t>
            </a:r>
            <a:r>
              <a:rPr lang="de-AT" dirty="0"/>
              <a:t> the </a:t>
            </a:r>
            <a:r>
              <a:rPr lang="de-AT" dirty="0" err="1"/>
              <a:t>invasiveness</a:t>
            </a:r>
            <a:r>
              <a:rPr lang="de-AT" dirty="0"/>
              <a:t>, perioperative </a:t>
            </a:r>
            <a:r>
              <a:rPr lang="de-AT" dirty="0" err="1"/>
              <a:t>risks</a:t>
            </a:r>
            <a:r>
              <a:rPr lang="de-AT" dirty="0"/>
              <a:t>, and the </a:t>
            </a:r>
            <a:r>
              <a:rPr lang="de-AT" dirty="0" err="1"/>
              <a:t>fact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surgery </a:t>
            </a:r>
            <a:r>
              <a:rPr lang="de-AT" dirty="0" err="1"/>
              <a:t>represents</a:t>
            </a:r>
            <a:r>
              <a:rPr lang="de-AT" dirty="0"/>
              <a:t> a </a:t>
            </a:r>
            <a:r>
              <a:rPr lang="de-AT" dirty="0" err="1"/>
              <a:t>structural</a:t>
            </a:r>
            <a:r>
              <a:rPr lang="de-AT" dirty="0"/>
              <a:t> </a:t>
            </a:r>
            <a:r>
              <a:rPr lang="de-AT" dirty="0" err="1"/>
              <a:t>intervention</a:t>
            </a:r>
            <a:r>
              <a:rPr lang="de-AT" dirty="0"/>
              <a:t>.</a:t>
            </a:r>
          </a:p>
          <a:p>
            <a:r>
              <a:rPr lang="de-AT" dirty="0"/>
              <a:t>So, </a:t>
            </a:r>
            <a:r>
              <a:rPr lang="de-AT" dirty="0" err="1"/>
              <a:t>while</a:t>
            </a:r>
            <a:r>
              <a:rPr lang="de-AT" dirty="0"/>
              <a:t> surgery </a:t>
            </a:r>
            <a:r>
              <a:rPr lang="de-AT" dirty="0" err="1"/>
              <a:t>remains</a:t>
            </a:r>
            <a:r>
              <a:rPr lang="de-AT" dirty="0"/>
              <a:t> </a:t>
            </a:r>
            <a:r>
              <a:rPr lang="de-AT" dirty="0" err="1"/>
              <a:t>highly</a:t>
            </a:r>
            <a:r>
              <a:rPr lang="de-AT" dirty="0"/>
              <a:t> </a:t>
            </a:r>
            <a:r>
              <a:rPr lang="de-AT" dirty="0" err="1"/>
              <a:t>effective</a:t>
            </a:r>
            <a:r>
              <a:rPr lang="de-AT" dirty="0"/>
              <a:t>, </a:t>
            </a:r>
            <a:r>
              <a:rPr lang="de-AT" dirty="0" err="1"/>
              <a:t>effectiveness</a:t>
            </a:r>
            <a:r>
              <a:rPr lang="de-AT" dirty="0"/>
              <a:t> </a:t>
            </a:r>
            <a:r>
              <a:rPr lang="de-AT" dirty="0" err="1"/>
              <a:t>alone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not </a:t>
            </a:r>
            <a:r>
              <a:rPr lang="de-AT" dirty="0" err="1"/>
              <a:t>determine</a:t>
            </a:r>
            <a:r>
              <a:rPr lang="de-AT" dirty="0"/>
              <a:t> </a:t>
            </a:r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decision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Let</a:t>
            </a:r>
            <a:r>
              <a:rPr lang="de-AT" dirty="0"/>
              <a:t> </a:t>
            </a:r>
            <a:r>
              <a:rPr lang="de-AT" dirty="0" err="1"/>
              <a:t>us</a:t>
            </a:r>
            <a:r>
              <a:rPr lang="de-AT" dirty="0"/>
              <a:t> </a:t>
            </a:r>
            <a:r>
              <a:rPr lang="de-AT" dirty="0" err="1"/>
              <a:t>look</a:t>
            </a:r>
            <a:r>
              <a:rPr lang="de-AT" dirty="0"/>
              <a:t> at the </a:t>
            </a:r>
            <a:r>
              <a:rPr lang="de-AT" dirty="0" err="1"/>
              <a:t>comparative</a:t>
            </a:r>
            <a:r>
              <a:rPr lang="de-AT" dirty="0"/>
              <a:t> </a:t>
            </a:r>
            <a:r>
              <a:rPr lang="de-AT" dirty="0" err="1"/>
              <a:t>evidence</a:t>
            </a:r>
            <a:r>
              <a:rPr lang="de-AT" dirty="0"/>
              <a:t> in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detail</a:t>
            </a:r>
            <a:r>
              <a:rPr lang="de-AT" dirty="0"/>
              <a:t>.</a:t>
            </a:r>
          </a:p>
          <a:p>
            <a:r>
              <a:rPr lang="de-AT" dirty="0"/>
              <a:t>This </a:t>
            </a:r>
            <a:r>
              <a:rPr lang="de-AT" dirty="0" err="1"/>
              <a:t>systematic</a:t>
            </a:r>
            <a:r>
              <a:rPr lang="de-AT" dirty="0"/>
              <a:t> review and meta-analysis, </a:t>
            </a:r>
            <a:r>
              <a:rPr lang="de-AT" dirty="0" err="1"/>
              <a:t>published</a:t>
            </a:r>
            <a:r>
              <a:rPr lang="de-AT" dirty="0"/>
              <a:t> in Diabetes, Obesity and </a:t>
            </a:r>
            <a:r>
              <a:rPr lang="de-AT" dirty="0" err="1"/>
              <a:t>Metabolism</a:t>
            </a:r>
            <a:r>
              <a:rPr lang="de-AT" dirty="0"/>
              <a:t> in 2026, included 15 </a:t>
            </a:r>
            <a:r>
              <a:rPr lang="de-AT" dirty="0" err="1"/>
              <a:t>studies</a:t>
            </a:r>
            <a:r>
              <a:rPr lang="de-AT" dirty="0"/>
              <a:t> and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than</a:t>
            </a:r>
            <a:r>
              <a:rPr lang="de-AT" dirty="0"/>
              <a:t> 20,000 </a:t>
            </a:r>
            <a:r>
              <a:rPr lang="de-AT" dirty="0" err="1"/>
              <a:t>participants</a:t>
            </a:r>
            <a:r>
              <a:rPr lang="de-AT" dirty="0"/>
              <a:t>.</a:t>
            </a:r>
          </a:p>
          <a:p>
            <a:r>
              <a:rPr lang="de-AT" dirty="0"/>
              <a:t>The </a:t>
            </a:r>
            <a:r>
              <a:rPr lang="de-AT" dirty="0" err="1"/>
              <a:t>first</a:t>
            </a:r>
            <a:r>
              <a:rPr lang="de-AT" dirty="0"/>
              <a:t> </a:t>
            </a:r>
            <a:r>
              <a:rPr lang="de-AT" dirty="0" err="1"/>
              <a:t>panel</a:t>
            </a:r>
            <a:r>
              <a:rPr lang="de-AT" dirty="0"/>
              <a:t> </a:t>
            </a:r>
            <a:r>
              <a:rPr lang="de-AT" dirty="0" err="1"/>
              <a:t>shows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at </a:t>
            </a:r>
            <a:r>
              <a:rPr lang="de-AT" dirty="0" err="1"/>
              <a:t>six</a:t>
            </a:r>
            <a:r>
              <a:rPr lang="de-AT" dirty="0"/>
              <a:t> months. Bariatric surgery was </a:t>
            </a:r>
            <a:r>
              <a:rPr lang="de-AT" dirty="0" err="1"/>
              <a:t>associated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a </a:t>
            </a:r>
            <a:r>
              <a:rPr lang="de-AT" dirty="0" err="1"/>
              <a:t>greater</a:t>
            </a:r>
            <a:r>
              <a:rPr lang="de-AT" dirty="0"/>
              <a:t> </a:t>
            </a:r>
            <a:r>
              <a:rPr lang="de-AT" dirty="0" err="1"/>
              <a:t>mean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reduction</a:t>
            </a:r>
            <a:r>
              <a:rPr lang="de-AT" dirty="0"/>
              <a:t>, </a:t>
            </a:r>
            <a:r>
              <a:rPr lang="de-AT" dirty="0" err="1"/>
              <a:t>approximately</a:t>
            </a:r>
            <a:r>
              <a:rPr lang="de-AT" dirty="0"/>
              <a:t> 12 </a:t>
            </a:r>
            <a:r>
              <a:rPr lang="de-AT" dirty="0" err="1"/>
              <a:t>kilograms</a:t>
            </a:r>
            <a:r>
              <a:rPr lang="de-AT" dirty="0"/>
              <a:t>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than</a:t>
            </a:r>
            <a:r>
              <a:rPr lang="de-AT" dirty="0"/>
              <a:t> GLP-1 </a:t>
            </a:r>
            <a:r>
              <a:rPr lang="de-AT" dirty="0" err="1"/>
              <a:t>receptor</a:t>
            </a:r>
            <a:r>
              <a:rPr lang="de-AT" dirty="0"/>
              <a:t> </a:t>
            </a:r>
            <a:r>
              <a:rPr lang="de-AT" dirty="0" err="1"/>
              <a:t>agonists</a:t>
            </a:r>
            <a:r>
              <a:rPr lang="de-AT" dirty="0"/>
              <a:t>. </a:t>
            </a:r>
          </a:p>
          <a:p>
            <a:r>
              <a:rPr lang="de-AT" dirty="0"/>
              <a:t>MD −6.77 kg/m2; p = 0.02</a:t>
            </a:r>
          </a:p>
          <a:p>
            <a:r>
              <a:rPr lang="de-AT" dirty="0"/>
              <a:t>It </a:t>
            </a:r>
            <a:r>
              <a:rPr lang="de-AT" dirty="0" err="1"/>
              <a:t>is</a:t>
            </a:r>
            <a:r>
              <a:rPr lang="de-AT" dirty="0"/>
              <a:t> important to </a:t>
            </a:r>
            <a:r>
              <a:rPr lang="de-AT" dirty="0" err="1"/>
              <a:t>note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heterogeneity</a:t>
            </a:r>
            <a:r>
              <a:rPr lang="de-AT" dirty="0"/>
              <a:t> was </a:t>
            </a:r>
            <a:r>
              <a:rPr lang="de-AT" dirty="0" err="1"/>
              <a:t>very</a:t>
            </a:r>
            <a:r>
              <a:rPr lang="de-AT" dirty="0"/>
              <a:t> high, </a:t>
            </a:r>
            <a:r>
              <a:rPr lang="de-AT" dirty="0" err="1"/>
              <a:t>suggesting</a:t>
            </a:r>
            <a:r>
              <a:rPr lang="de-AT" dirty="0"/>
              <a:t> substantial </a:t>
            </a:r>
            <a:r>
              <a:rPr lang="de-AT" dirty="0" err="1"/>
              <a:t>differences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the included </a:t>
            </a:r>
            <a:r>
              <a:rPr lang="de-AT" dirty="0" err="1"/>
              <a:t>studies</a:t>
            </a:r>
            <a:r>
              <a:rPr lang="de-AT" dirty="0"/>
              <a:t>.</a:t>
            </a:r>
          </a:p>
          <a:p>
            <a:endParaRPr lang="de-AT" dirty="0"/>
          </a:p>
          <a:p>
            <a:r>
              <a:rPr lang="de-AT" dirty="0"/>
              <a:t>15 </a:t>
            </a:r>
            <a:r>
              <a:rPr lang="de-AT" dirty="0" err="1"/>
              <a:t>studies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20,594 </a:t>
            </a:r>
            <a:r>
              <a:rPr lang="de-AT" dirty="0" err="1"/>
              <a:t>participants</a:t>
            </a:r>
            <a:r>
              <a:rPr lang="de-AT" dirty="0"/>
              <a:t> (4 RCTs and 11 </a:t>
            </a:r>
            <a:r>
              <a:rPr lang="de-AT" dirty="0" err="1"/>
              <a:t>observational</a:t>
            </a:r>
            <a:r>
              <a:rPr lang="de-AT" dirty="0"/>
              <a:t> </a:t>
            </a:r>
            <a:r>
              <a:rPr lang="de-AT" dirty="0" err="1"/>
              <a:t>studies</a:t>
            </a:r>
            <a:r>
              <a:rPr lang="de-AT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At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year</a:t>
            </a:r>
            <a:r>
              <a:rPr lang="de-AT" dirty="0"/>
              <a:t>, the </a:t>
            </a:r>
            <a:r>
              <a:rPr lang="de-AT" dirty="0" err="1"/>
              <a:t>difference</a:t>
            </a:r>
            <a:r>
              <a:rPr lang="de-AT" dirty="0"/>
              <a:t> </a:t>
            </a:r>
            <a:r>
              <a:rPr lang="de-AT" dirty="0" err="1"/>
              <a:t>becomes</a:t>
            </a:r>
            <a:r>
              <a:rPr lang="de-AT" dirty="0"/>
              <a:t> </a:t>
            </a:r>
            <a:r>
              <a:rPr lang="de-AT" dirty="0" err="1"/>
              <a:t>statistically</a:t>
            </a:r>
            <a:r>
              <a:rPr lang="de-AT" dirty="0"/>
              <a:t> </a:t>
            </a:r>
            <a:r>
              <a:rPr lang="de-AT" dirty="0" err="1"/>
              <a:t>significant</a:t>
            </a:r>
            <a:r>
              <a:rPr lang="de-AT" dirty="0"/>
              <a:t>.</a:t>
            </a:r>
          </a:p>
          <a:p>
            <a:r>
              <a:rPr lang="de-AT" dirty="0"/>
              <a:t>Bariatric surgery was </a:t>
            </a:r>
            <a:r>
              <a:rPr lang="de-AT" dirty="0" err="1"/>
              <a:t>associated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17 </a:t>
            </a:r>
            <a:r>
              <a:rPr lang="de-AT" dirty="0" err="1"/>
              <a:t>kilograms</a:t>
            </a:r>
            <a:r>
              <a:rPr lang="de-AT" dirty="0"/>
              <a:t> </a:t>
            </a:r>
            <a:r>
              <a:rPr lang="de-AT" dirty="0" err="1"/>
              <a:t>greater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</a:t>
            </a:r>
            <a:r>
              <a:rPr lang="de-AT" dirty="0" err="1"/>
              <a:t>compared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GLP-1 </a:t>
            </a:r>
            <a:r>
              <a:rPr lang="de-AT" dirty="0" err="1"/>
              <a:t>receptor</a:t>
            </a:r>
            <a:r>
              <a:rPr lang="de-AT" dirty="0"/>
              <a:t> </a:t>
            </a:r>
            <a:r>
              <a:rPr lang="de-AT" dirty="0" err="1"/>
              <a:t>agonists</a:t>
            </a:r>
            <a:r>
              <a:rPr lang="de-AT" dirty="0"/>
              <a:t>.</a:t>
            </a:r>
          </a:p>
          <a:p>
            <a:r>
              <a:rPr lang="de-AT" dirty="0"/>
              <a:t>MD −5.10 kg/m2; p &lt; 0.001</a:t>
            </a:r>
          </a:p>
          <a:p>
            <a:r>
              <a:rPr lang="de-AT" dirty="0" err="1"/>
              <a:t>However</a:t>
            </a:r>
            <a:r>
              <a:rPr lang="de-AT" dirty="0"/>
              <a:t>,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</a:t>
            </a:r>
            <a:r>
              <a:rPr lang="de-AT" dirty="0" err="1"/>
              <a:t>interpret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</a:t>
            </a:r>
            <a:r>
              <a:rPr lang="de-AT" dirty="0" err="1"/>
              <a:t>result</a:t>
            </a:r>
            <a:r>
              <a:rPr lang="de-AT" dirty="0"/>
              <a:t> </a:t>
            </a:r>
            <a:r>
              <a:rPr lang="de-AT" dirty="0" err="1"/>
              <a:t>carefully</a:t>
            </a:r>
            <a:r>
              <a:rPr lang="de-AT" dirty="0"/>
              <a:t>. The </a:t>
            </a:r>
            <a:r>
              <a:rPr lang="de-AT" dirty="0" err="1"/>
              <a:t>analysis</a:t>
            </a:r>
            <a:r>
              <a:rPr lang="de-AT" dirty="0"/>
              <a:t> included </a:t>
            </a:r>
            <a:r>
              <a:rPr lang="de-AT" dirty="0" err="1"/>
              <a:t>both</a:t>
            </a:r>
            <a:r>
              <a:rPr lang="de-AT" dirty="0"/>
              <a:t> </a:t>
            </a:r>
            <a:r>
              <a:rPr lang="de-AT" dirty="0" err="1"/>
              <a:t>randomized</a:t>
            </a:r>
            <a:r>
              <a:rPr lang="de-AT" dirty="0"/>
              <a:t> and </a:t>
            </a:r>
            <a:r>
              <a:rPr lang="de-AT" dirty="0" err="1"/>
              <a:t>observational</a:t>
            </a:r>
            <a:r>
              <a:rPr lang="de-AT" dirty="0"/>
              <a:t> </a:t>
            </a:r>
            <a:r>
              <a:rPr lang="de-AT" dirty="0" err="1"/>
              <a:t>studies</a:t>
            </a:r>
            <a:r>
              <a:rPr lang="de-AT" dirty="0"/>
              <a:t>, and </a:t>
            </a:r>
            <a:r>
              <a:rPr lang="de-AT" dirty="0" err="1"/>
              <a:t>heterogeneity</a:t>
            </a:r>
            <a:r>
              <a:rPr lang="de-AT" dirty="0"/>
              <a:t> </a:t>
            </a:r>
            <a:r>
              <a:rPr lang="de-AT" dirty="0" err="1"/>
              <a:t>remained</a:t>
            </a:r>
            <a:r>
              <a:rPr lang="de-AT" dirty="0"/>
              <a:t> </a:t>
            </a:r>
            <a:r>
              <a:rPr lang="de-AT" dirty="0" err="1"/>
              <a:t>very</a:t>
            </a:r>
            <a:r>
              <a:rPr lang="de-AT" dirty="0"/>
              <a:t> high.</a:t>
            </a:r>
          </a:p>
          <a:p>
            <a:r>
              <a:rPr lang="de-AT" dirty="0" err="1"/>
              <a:t>Therefore</a:t>
            </a:r>
            <a:r>
              <a:rPr lang="de-AT" dirty="0"/>
              <a:t>, the </a:t>
            </a:r>
            <a:r>
              <a:rPr lang="de-AT" dirty="0" err="1"/>
              <a:t>findings</a:t>
            </a:r>
            <a:r>
              <a:rPr lang="de-AT" dirty="0"/>
              <a:t> </a:t>
            </a:r>
            <a:r>
              <a:rPr lang="de-AT" dirty="0" err="1"/>
              <a:t>demonstrate</a:t>
            </a:r>
            <a:r>
              <a:rPr lang="de-AT" dirty="0"/>
              <a:t> an </a:t>
            </a:r>
            <a:r>
              <a:rPr lang="de-AT" dirty="0" err="1"/>
              <a:t>association</a:t>
            </a:r>
            <a:r>
              <a:rPr lang="de-AT" dirty="0"/>
              <a:t> in </a:t>
            </a:r>
            <a:r>
              <a:rPr lang="de-AT" dirty="0" err="1"/>
              <a:t>favour</a:t>
            </a:r>
            <a:r>
              <a:rPr lang="de-AT" dirty="0"/>
              <a:t> of surgery, but </a:t>
            </a:r>
            <a:r>
              <a:rPr lang="de-AT" dirty="0" err="1"/>
              <a:t>they</a:t>
            </a:r>
            <a:r>
              <a:rPr lang="de-AT" dirty="0"/>
              <a:t> do not </a:t>
            </a:r>
            <a:r>
              <a:rPr lang="de-AT" dirty="0" err="1"/>
              <a:t>necessarily</a:t>
            </a:r>
            <a:r>
              <a:rPr lang="de-AT" dirty="0"/>
              <a:t> </a:t>
            </a:r>
            <a:r>
              <a:rPr lang="de-AT" dirty="0" err="1"/>
              <a:t>establish</a:t>
            </a:r>
            <a:r>
              <a:rPr lang="de-AT" dirty="0"/>
              <a:t> the same </a:t>
            </a:r>
            <a:r>
              <a:rPr lang="de-AT" dirty="0" err="1"/>
              <a:t>magnitude</a:t>
            </a:r>
            <a:r>
              <a:rPr lang="de-AT" dirty="0"/>
              <a:t> of </a:t>
            </a:r>
            <a:r>
              <a:rPr lang="de-AT" dirty="0" err="1"/>
              <a:t>effect</a:t>
            </a:r>
            <a:r>
              <a:rPr lang="de-AT" dirty="0"/>
              <a:t> for </a:t>
            </a:r>
            <a:r>
              <a:rPr lang="de-AT" dirty="0" err="1"/>
              <a:t>every</a:t>
            </a:r>
            <a:r>
              <a:rPr lang="de-AT" dirty="0"/>
              <a:t> </a:t>
            </a:r>
            <a:r>
              <a:rPr lang="de-AT" dirty="0" err="1"/>
              <a:t>patient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every</a:t>
            </a:r>
            <a:r>
              <a:rPr lang="de-AT" dirty="0"/>
              <a:t> </a:t>
            </a:r>
            <a:r>
              <a:rPr lang="de-AT" dirty="0" err="1"/>
              <a:t>surgical</a:t>
            </a:r>
            <a:r>
              <a:rPr lang="de-AT" dirty="0"/>
              <a:t> </a:t>
            </a:r>
            <a:r>
              <a:rPr lang="de-AT" dirty="0" err="1"/>
              <a:t>procedure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The </a:t>
            </a:r>
            <a:r>
              <a:rPr lang="de-AT" dirty="0" err="1"/>
              <a:t>most</a:t>
            </a:r>
            <a:r>
              <a:rPr lang="de-AT" dirty="0"/>
              <a:t> </a:t>
            </a:r>
            <a:r>
              <a:rPr lang="de-AT" dirty="0" err="1"/>
              <a:t>pronounced</a:t>
            </a:r>
            <a:r>
              <a:rPr lang="de-AT" dirty="0"/>
              <a:t> </a:t>
            </a:r>
            <a:r>
              <a:rPr lang="de-AT" dirty="0" err="1"/>
              <a:t>difference</a:t>
            </a:r>
            <a:r>
              <a:rPr lang="de-AT" dirty="0"/>
              <a:t> was </a:t>
            </a:r>
            <a:r>
              <a:rPr lang="de-AT" dirty="0" err="1"/>
              <a:t>observed</a:t>
            </a:r>
            <a:r>
              <a:rPr lang="de-AT" dirty="0"/>
              <a:t> </a:t>
            </a:r>
            <a:r>
              <a:rPr lang="de-AT" dirty="0" err="1"/>
              <a:t>beyond</a:t>
            </a:r>
            <a:r>
              <a:rPr lang="de-AT" dirty="0"/>
              <a:t>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year</a:t>
            </a:r>
            <a:r>
              <a:rPr lang="de-AT" dirty="0"/>
              <a:t>.</a:t>
            </a:r>
          </a:p>
          <a:p>
            <a:r>
              <a:rPr lang="de-AT" dirty="0"/>
              <a:t>Here, bariatric surgery was </a:t>
            </a:r>
            <a:r>
              <a:rPr lang="de-AT" dirty="0" err="1"/>
              <a:t>associated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20 </a:t>
            </a:r>
            <a:r>
              <a:rPr lang="de-AT" dirty="0" err="1"/>
              <a:t>kilograms</a:t>
            </a:r>
            <a:r>
              <a:rPr lang="de-AT" dirty="0"/>
              <a:t> </a:t>
            </a:r>
            <a:r>
              <a:rPr lang="de-AT" dirty="0" err="1"/>
              <a:t>greater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reduction</a:t>
            </a:r>
            <a:r>
              <a:rPr lang="de-AT" dirty="0"/>
              <a:t> </a:t>
            </a:r>
            <a:r>
              <a:rPr lang="de-AT" dirty="0" err="1"/>
              <a:t>than</a:t>
            </a:r>
            <a:r>
              <a:rPr lang="de-AT" dirty="0"/>
              <a:t> GLP-1 </a:t>
            </a:r>
            <a:r>
              <a:rPr lang="de-AT" dirty="0" err="1"/>
              <a:t>receptor</a:t>
            </a:r>
            <a:r>
              <a:rPr lang="de-AT" dirty="0"/>
              <a:t> </a:t>
            </a:r>
            <a:r>
              <a:rPr lang="de-AT" dirty="0" err="1"/>
              <a:t>agonists</a:t>
            </a:r>
            <a:r>
              <a:rPr lang="de-AT" dirty="0"/>
              <a:t>.</a:t>
            </a:r>
          </a:p>
          <a:p>
            <a:r>
              <a:rPr lang="de-AT" dirty="0"/>
              <a:t>MD −6.61 kg/m2;p &lt; 0.001</a:t>
            </a:r>
          </a:p>
          <a:p>
            <a:r>
              <a:rPr lang="de-AT" dirty="0"/>
              <a:t>This </a:t>
            </a:r>
            <a:r>
              <a:rPr lang="de-AT" dirty="0" err="1"/>
              <a:t>suggests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the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gap</a:t>
            </a:r>
            <a:r>
              <a:rPr lang="de-AT" dirty="0"/>
              <a:t>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increase</a:t>
            </a:r>
            <a:r>
              <a:rPr lang="de-AT" dirty="0"/>
              <a:t> </a:t>
            </a:r>
            <a:r>
              <a:rPr lang="de-AT" dirty="0" err="1"/>
              <a:t>over</a:t>
            </a:r>
            <a:r>
              <a:rPr lang="de-AT" dirty="0"/>
              <a:t> </a:t>
            </a:r>
            <a:r>
              <a:rPr lang="de-AT" dirty="0" err="1"/>
              <a:t>longer</a:t>
            </a:r>
            <a:r>
              <a:rPr lang="de-AT" dirty="0"/>
              <a:t> follow-</a:t>
            </a:r>
            <a:r>
              <a:rPr lang="de-AT" dirty="0" err="1"/>
              <a:t>up</a:t>
            </a:r>
            <a:r>
              <a:rPr lang="de-AT" dirty="0"/>
              <a:t> </a:t>
            </a:r>
            <a:r>
              <a:rPr lang="de-AT" dirty="0" err="1"/>
              <a:t>periods</a:t>
            </a:r>
            <a:r>
              <a:rPr lang="de-AT" dirty="0"/>
              <a:t>.</a:t>
            </a:r>
          </a:p>
          <a:p>
            <a:r>
              <a:rPr lang="de-AT" dirty="0" err="1"/>
              <a:t>However</a:t>
            </a:r>
            <a:r>
              <a:rPr lang="de-AT" dirty="0"/>
              <a:t>, </a:t>
            </a:r>
            <a:r>
              <a:rPr lang="de-AT" dirty="0" err="1"/>
              <a:t>this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not a </a:t>
            </a:r>
            <a:r>
              <a:rPr lang="de-AT" dirty="0" err="1"/>
              <a:t>direct</a:t>
            </a:r>
            <a:r>
              <a:rPr lang="de-AT" dirty="0"/>
              <a:t> </a:t>
            </a:r>
            <a:r>
              <a:rPr lang="de-AT" dirty="0" err="1"/>
              <a:t>comparison</a:t>
            </a:r>
            <a:r>
              <a:rPr lang="de-AT" dirty="0"/>
              <a:t> of modern high-dose </a:t>
            </a:r>
            <a:r>
              <a:rPr lang="de-AT" dirty="0" err="1"/>
              <a:t>tirzepatide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surgery. The included </a:t>
            </a:r>
            <a:r>
              <a:rPr lang="de-AT" dirty="0" err="1"/>
              <a:t>studies</a:t>
            </a:r>
            <a:r>
              <a:rPr lang="de-AT" dirty="0"/>
              <a:t> </a:t>
            </a:r>
            <a:r>
              <a:rPr lang="de-AT" dirty="0" err="1"/>
              <a:t>used</a:t>
            </a:r>
            <a:r>
              <a:rPr lang="de-AT" dirty="0"/>
              <a:t> different GLP-1 </a:t>
            </a:r>
            <a:r>
              <a:rPr lang="de-AT" dirty="0" err="1"/>
              <a:t>receptor</a:t>
            </a:r>
            <a:r>
              <a:rPr lang="de-AT" dirty="0"/>
              <a:t> </a:t>
            </a:r>
            <a:r>
              <a:rPr lang="de-AT" dirty="0" err="1"/>
              <a:t>agonists</a:t>
            </a:r>
            <a:r>
              <a:rPr lang="de-AT" dirty="0"/>
              <a:t>, </a:t>
            </a:r>
            <a:r>
              <a:rPr lang="de-AT" dirty="0" err="1"/>
              <a:t>doses</a:t>
            </a:r>
            <a:r>
              <a:rPr lang="de-AT" dirty="0"/>
              <a:t>, </a:t>
            </a:r>
            <a:r>
              <a:rPr lang="de-AT" dirty="0" err="1"/>
              <a:t>surgical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, and follow-</a:t>
            </a:r>
            <a:r>
              <a:rPr lang="de-AT" dirty="0" err="1"/>
              <a:t>up</a:t>
            </a:r>
            <a:r>
              <a:rPr lang="de-AT" dirty="0"/>
              <a:t> </a:t>
            </a:r>
            <a:r>
              <a:rPr lang="de-AT" dirty="0" err="1"/>
              <a:t>periods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Moving to </a:t>
            </a:r>
            <a:r>
              <a:rPr lang="de-AT" dirty="0" err="1"/>
              <a:t>pharmacotherapy</a:t>
            </a:r>
            <a:r>
              <a:rPr lang="de-AT" dirty="0"/>
              <a:t>, the </a:t>
            </a:r>
            <a:r>
              <a:rPr lang="de-AT" dirty="0" err="1"/>
              <a:t>efficacy</a:t>
            </a:r>
            <a:r>
              <a:rPr lang="de-AT" dirty="0"/>
              <a:t> </a:t>
            </a:r>
            <a:r>
              <a:rPr lang="de-AT" dirty="0" err="1"/>
              <a:t>gap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</a:t>
            </a:r>
            <a:r>
              <a:rPr lang="de-AT" dirty="0" err="1"/>
              <a:t>medication</a:t>
            </a:r>
            <a:r>
              <a:rPr lang="de-AT" dirty="0"/>
              <a:t> and surgery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becoming</a:t>
            </a:r>
            <a:r>
              <a:rPr lang="de-AT" dirty="0"/>
              <a:t> </a:t>
            </a:r>
            <a:r>
              <a:rPr lang="de-AT" dirty="0" err="1"/>
              <a:t>narrower</a:t>
            </a:r>
            <a:r>
              <a:rPr lang="de-AT" dirty="0"/>
              <a:t>.</a:t>
            </a:r>
          </a:p>
          <a:p>
            <a:r>
              <a:rPr lang="de-AT" dirty="0"/>
              <a:t>In SURMOUNT-1, </a:t>
            </a:r>
            <a:r>
              <a:rPr lang="de-AT" dirty="0" err="1"/>
              <a:t>tirzepatide</a:t>
            </a:r>
            <a:r>
              <a:rPr lang="de-AT" dirty="0"/>
              <a:t> at a dose of 15 </a:t>
            </a:r>
            <a:r>
              <a:rPr lang="de-AT" dirty="0" err="1"/>
              <a:t>milligrams</a:t>
            </a:r>
            <a:r>
              <a:rPr lang="de-AT" dirty="0"/>
              <a:t> </a:t>
            </a:r>
            <a:r>
              <a:rPr lang="de-AT" dirty="0" err="1"/>
              <a:t>achieved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20.9 </a:t>
            </a:r>
            <a:r>
              <a:rPr lang="de-AT" dirty="0" err="1"/>
              <a:t>percent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at 72 </a:t>
            </a:r>
            <a:r>
              <a:rPr lang="de-AT" dirty="0" err="1"/>
              <a:t>weeks</a:t>
            </a:r>
            <a:r>
              <a:rPr lang="de-AT" dirty="0"/>
              <a:t>.</a:t>
            </a:r>
          </a:p>
          <a:p>
            <a:r>
              <a:rPr lang="de-AT" dirty="0" err="1"/>
              <a:t>Furthermore</a:t>
            </a:r>
            <a:r>
              <a:rPr lang="de-AT" dirty="0"/>
              <a:t>, SURMOUNT-5 </a:t>
            </a:r>
            <a:r>
              <a:rPr lang="de-AT" dirty="0" err="1"/>
              <a:t>demonstrated</a:t>
            </a:r>
            <a:r>
              <a:rPr lang="de-AT" dirty="0"/>
              <a:t> </a:t>
            </a:r>
            <a:r>
              <a:rPr lang="de-AT" dirty="0" err="1"/>
              <a:t>greater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tirzepatide</a:t>
            </a:r>
            <a:r>
              <a:rPr lang="de-AT" dirty="0"/>
              <a:t> </a:t>
            </a:r>
            <a:r>
              <a:rPr lang="de-AT" dirty="0" err="1"/>
              <a:t>compared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semaglutide in a </a:t>
            </a:r>
            <a:r>
              <a:rPr lang="de-AT" dirty="0" err="1"/>
              <a:t>head</a:t>
            </a:r>
            <a:r>
              <a:rPr lang="de-AT" dirty="0"/>
              <a:t>-to-</a:t>
            </a:r>
            <a:r>
              <a:rPr lang="de-AT" dirty="0" err="1"/>
              <a:t>head</a:t>
            </a:r>
            <a:r>
              <a:rPr lang="de-AT" dirty="0"/>
              <a:t> </a:t>
            </a:r>
            <a:r>
              <a:rPr lang="de-AT" dirty="0" err="1"/>
              <a:t>comparison</a:t>
            </a:r>
            <a:r>
              <a:rPr lang="de-AT" dirty="0"/>
              <a:t>.</a:t>
            </a:r>
          </a:p>
          <a:p>
            <a:r>
              <a:rPr lang="de-AT" dirty="0"/>
              <a:t>These </a:t>
            </a:r>
            <a:r>
              <a:rPr lang="de-AT" dirty="0" err="1"/>
              <a:t>results</a:t>
            </a:r>
            <a:r>
              <a:rPr lang="de-AT" dirty="0"/>
              <a:t> </a:t>
            </a:r>
            <a:r>
              <a:rPr lang="de-AT" dirty="0" err="1"/>
              <a:t>represent</a:t>
            </a:r>
            <a:r>
              <a:rPr lang="de-AT" dirty="0"/>
              <a:t> an important </a:t>
            </a:r>
            <a:r>
              <a:rPr lang="de-AT" dirty="0" err="1"/>
              <a:t>development</a:t>
            </a:r>
            <a:r>
              <a:rPr lang="de-AT" dirty="0"/>
              <a:t> </a:t>
            </a:r>
            <a:r>
              <a:rPr lang="de-AT" dirty="0" err="1"/>
              <a:t>because</a:t>
            </a:r>
            <a:r>
              <a:rPr lang="de-AT" dirty="0"/>
              <a:t> </a:t>
            </a:r>
            <a:r>
              <a:rPr lang="de-AT" dirty="0" err="1"/>
              <a:t>they</a:t>
            </a:r>
            <a:r>
              <a:rPr lang="de-AT" dirty="0"/>
              <a:t> </a:t>
            </a:r>
            <a:r>
              <a:rPr lang="de-AT" dirty="0" err="1"/>
              <a:t>offer</a:t>
            </a:r>
            <a:r>
              <a:rPr lang="de-AT" dirty="0"/>
              <a:t> </a:t>
            </a:r>
            <a:r>
              <a:rPr lang="de-AT" dirty="0" err="1"/>
              <a:t>patients</a:t>
            </a:r>
            <a:r>
              <a:rPr lang="de-AT" dirty="0"/>
              <a:t> a </a:t>
            </a:r>
            <a:r>
              <a:rPr lang="de-AT" dirty="0" err="1"/>
              <a:t>highly</a:t>
            </a:r>
            <a:r>
              <a:rPr lang="de-AT" dirty="0"/>
              <a:t> </a:t>
            </a:r>
            <a:r>
              <a:rPr lang="de-AT" dirty="0" err="1"/>
              <a:t>effective</a:t>
            </a:r>
            <a:r>
              <a:rPr lang="de-AT" dirty="0"/>
              <a:t> non-</a:t>
            </a:r>
            <a:r>
              <a:rPr lang="de-AT" dirty="0" err="1"/>
              <a:t>surgical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option</a:t>
            </a:r>
            <a:r>
              <a:rPr lang="de-AT" dirty="0"/>
              <a:t>.</a:t>
            </a:r>
          </a:p>
          <a:p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also </a:t>
            </a:r>
            <a:r>
              <a:rPr lang="de-AT" dirty="0" err="1"/>
              <a:t>recognize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medications</a:t>
            </a:r>
            <a:r>
              <a:rPr lang="de-AT" dirty="0"/>
              <a:t>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provide</a:t>
            </a:r>
            <a:r>
              <a:rPr lang="de-AT" dirty="0"/>
              <a:t> </a:t>
            </a:r>
            <a:r>
              <a:rPr lang="de-AT" dirty="0" err="1"/>
              <a:t>benefits</a:t>
            </a:r>
            <a:r>
              <a:rPr lang="de-AT" dirty="0"/>
              <a:t> </a:t>
            </a:r>
            <a:r>
              <a:rPr lang="de-AT" dirty="0" err="1"/>
              <a:t>beyond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. In the SELECT trial, semaglutide </a:t>
            </a:r>
            <a:r>
              <a:rPr lang="de-AT" dirty="0" err="1"/>
              <a:t>reduced</a:t>
            </a:r>
            <a:r>
              <a:rPr lang="de-AT" dirty="0"/>
              <a:t> </a:t>
            </a:r>
            <a:r>
              <a:rPr lang="de-AT" dirty="0" err="1"/>
              <a:t>cardiovascular</a:t>
            </a:r>
            <a:r>
              <a:rPr lang="de-AT" dirty="0"/>
              <a:t> </a:t>
            </a:r>
            <a:r>
              <a:rPr lang="de-AT" dirty="0" err="1"/>
              <a:t>events</a:t>
            </a:r>
            <a:r>
              <a:rPr lang="de-AT" dirty="0"/>
              <a:t> in </a:t>
            </a:r>
            <a:r>
              <a:rPr lang="de-AT" dirty="0" err="1"/>
              <a:t>patients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overweight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obesity</a:t>
            </a:r>
            <a:r>
              <a:rPr lang="de-AT" dirty="0"/>
              <a:t> and </a:t>
            </a:r>
            <a:r>
              <a:rPr lang="de-AT" dirty="0" err="1"/>
              <a:t>established</a:t>
            </a:r>
            <a:r>
              <a:rPr lang="de-AT" dirty="0"/>
              <a:t> </a:t>
            </a:r>
            <a:r>
              <a:rPr lang="de-AT" dirty="0" err="1"/>
              <a:t>cardiovascular</a:t>
            </a:r>
            <a:r>
              <a:rPr lang="de-AT" dirty="0"/>
              <a:t> </a:t>
            </a:r>
            <a:r>
              <a:rPr lang="de-AT" dirty="0" err="1"/>
              <a:t>disease</a:t>
            </a:r>
            <a:r>
              <a:rPr lang="de-AT" dirty="0"/>
              <a:t>.</a:t>
            </a:r>
          </a:p>
          <a:p>
            <a:r>
              <a:rPr lang="de-AT" dirty="0" err="1"/>
              <a:t>However</a:t>
            </a:r>
            <a:r>
              <a:rPr lang="de-AT" dirty="0"/>
              <a:t>, </a:t>
            </a:r>
            <a:r>
              <a:rPr lang="de-AT" dirty="0" err="1"/>
              <a:t>pharmacotherapy</a:t>
            </a:r>
            <a:r>
              <a:rPr lang="de-AT" dirty="0"/>
              <a:t> </a:t>
            </a:r>
            <a:r>
              <a:rPr lang="de-AT" dirty="0" err="1"/>
              <a:t>has</a:t>
            </a:r>
            <a:r>
              <a:rPr lang="de-AT" dirty="0"/>
              <a:t> important </a:t>
            </a:r>
            <a:r>
              <a:rPr lang="de-AT" dirty="0" err="1"/>
              <a:t>limitations</a:t>
            </a:r>
            <a:r>
              <a:rPr lang="de-AT" dirty="0"/>
              <a:t>. Gastrointestinal adverse </a:t>
            </a:r>
            <a:r>
              <a:rPr lang="de-AT" dirty="0" err="1"/>
              <a:t>effects</a:t>
            </a:r>
            <a:r>
              <a:rPr lang="de-AT" dirty="0"/>
              <a:t>,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costs</a:t>
            </a:r>
            <a:r>
              <a:rPr lang="de-AT" dirty="0"/>
              <a:t>, and the potential for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regain</a:t>
            </a:r>
            <a:r>
              <a:rPr lang="de-AT" dirty="0"/>
              <a:t> after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discontinuation</a:t>
            </a:r>
            <a:r>
              <a:rPr lang="de-AT" dirty="0"/>
              <a:t> </a:t>
            </a:r>
            <a:r>
              <a:rPr lang="de-AT" dirty="0" err="1"/>
              <a:t>must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considered</a:t>
            </a:r>
            <a:r>
              <a:rPr lang="de-AT" dirty="0"/>
              <a:t>.</a:t>
            </a:r>
          </a:p>
          <a:p>
            <a:r>
              <a:rPr lang="de-AT" dirty="0"/>
              <a:t>This </a:t>
            </a:r>
            <a:r>
              <a:rPr lang="de-AT" dirty="0" err="1"/>
              <a:t>means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prescribing</a:t>
            </a:r>
            <a:r>
              <a:rPr lang="de-AT" dirty="0"/>
              <a:t> the </a:t>
            </a:r>
            <a:r>
              <a:rPr lang="de-AT" dirty="0" err="1"/>
              <a:t>medication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not the end of </a:t>
            </a:r>
            <a:r>
              <a:rPr lang="de-AT" dirty="0" err="1"/>
              <a:t>treatment</a:t>
            </a:r>
            <a:r>
              <a:rPr lang="de-AT" dirty="0"/>
              <a:t>.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need</a:t>
            </a:r>
            <a:r>
              <a:rPr lang="de-AT" dirty="0"/>
              <a:t> a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strategy</a:t>
            </a:r>
            <a:r>
              <a:rPr lang="de-AT" dirty="0"/>
              <a:t> for </a:t>
            </a:r>
            <a:r>
              <a:rPr lang="de-AT" dirty="0" err="1"/>
              <a:t>maintaining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and </a:t>
            </a:r>
            <a:r>
              <a:rPr lang="de-AT" dirty="0" err="1"/>
              <a:t>managing</a:t>
            </a:r>
            <a:r>
              <a:rPr lang="de-AT" dirty="0"/>
              <a:t> </a:t>
            </a:r>
            <a:r>
              <a:rPr lang="de-AT" dirty="0" err="1"/>
              <a:t>chronic</a:t>
            </a:r>
            <a:r>
              <a:rPr lang="de-AT" dirty="0"/>
              <a:t> </a:t>
            </a:r>
            <a:r>
              <a:rPr lang="de-AT" dirty="0" err="1"/>
              <a:t>disease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 </a:t>
            </a:r>
            <a:r>
              <a:rPr lang="de-AT" dirty="0" err="1"/>
              <a:t>represent</a:t>
            </a:r>
            <a:r>
              <a:rPr lang="de-AT" dirty="0"/>
              <a:t> a </a:t>
            </a:r>
            <a:r>
              <a:rPr lang="de-AT" dirty="0" err="1"/>
              <a:t>third</a:t>
            </a:r>
            <a:r>
              <a:rPr lang="de-AT" dirty="0"/>
              <a:t> </a:t>
            </a:r>
            <a:r>
              <a:rPr lang="de-AT" dirty="0" err="1"/>
              <a:t>therapeutic</a:t>
            </a:r>
            <a:r>
              <a:rPr lang="de-AT" dirty="0"/>
              <a:t> </a:t>
            </a:r>
            <a:r>
              <a:rPr lang="de-AT" dirty="0" err="1"/>
              <a:t>option</a:t>
            </a:r>
            <a:r>
              <a:rPr lang="de-AT" dirty="0"/>
              <a:t>.</a:t>
            </a:r>
          </a:p>
          <a:p>
            <a:r>
              <a:rPr lang="de-AT" dirty="0" err="1"/>
              <a:t>They</a:t>
            </a:r>
            <a:r>
              <a:rPr lang="de-AT" dirty="0"/>
              <a:t>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particularly</a:t>
            </a:r>
            <a:r>
              <a:rPr lang="de-AT" dirty="0"/>
              <a:t> relevant for </a:t>
            </a:r>
            <a:r>
              <a:rPr lang="de-AT" dirty="0" err="1"/>
              <a:t>patients</a:t>
            </a:r>
            <a:r>
              <a:rPr lang="de-AT" dirty="0"/>
              <a:t> who </a:t>
            </a:r>
            <a:r>
              <a:rPr lang="de-AT" dirty="0" err="1"/>
              <a:t>are</a:t>
            </a:r>
            <a:r>
              <a:rPr lang="de-AT" dirty="0"/>
              <a:t> not </a:t>
            </a:r>
            <a:r>
              <a:rPr lang="de-AT" dirty="0" err="1"/>
              <a:t>ready</a:t>
            </a:r>
            <a:r>
              <a:rPr lang="de-AT" dirty="0"/>
              <a:t> for surgery, who </a:t>
            </a:r>
            <a:r>
              <a:rPr lang="de-AT" dirty="0" err="1"/>
              <a:t>prefer</a:t>
            </a:r>
            <a:r>
              <a:rPr lang="de-AT" dirty="0"/>
              <a:t> a </a:t>
            </a:r>
            <a:r>
              <a:rPr lang="de-AT" dirty="0" err="1"/>
              <a:t>less</a:t>
            </a:r>
            <a:r>
              <a:rPr lang="de-AT" dirty="0"/>
              <a:t> invasive </a:t>
            </a:r>
            <a:r>
              <a:rPr lang="de-AT" dirty="0" err="1"/>
              <a:t>approach</a:t>
            </a:r>
            <a:r>
              <a:rPr lang="de-AT" dirty="0"/>
              <a:t>, </a:t>
            </a:r>
            <a:r>
              <a:rPr lang="de-AT" dirty="0" err="1"/>
              <a:t>or</a:t>
            </a:r>
            <a:r>
              <a:rPr lang="de-AT" dirty="0"/>
              <a:t> for </a:t>
            </a:r>
            <a:r>
              <a:rPr lang="de-AT" dirty="0" err="1"/>
              <a:t>whom</a:t>
            </a:r>
            <a:r>
              <a:rPr lang="de-AT" dirty="0"/>
              <a:t> </a:t>
            </a:r>
            <a:r>
              <a:rPr lang="de-AT" dirty="0" err="1"/>
              <a:t>chronic</a:t>
            </a:r>
            <a:r>
              <a:rPr lang="de-AT" dirty="0"/>
              <a:t> </a:t>
            </a:r>
            <a:r>
              <a:rPr lang="de-AT" dirty="0" err="1"/>
              <a:t>pharmacotherapy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not </a:t>
            </a:r>
            <a:r>
              <a:rPr lang="de-AT" dirty="0" err="1"/>
              <a:t>suitable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desired</a:t>
            </a:r>
            <a:r>
              <a:rPr lang="de-AT" dirty="0"/>
              <a:t>.</a:t>
            </a:r>
          </a:p>
          <a:p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sleeve</a:t>
            </a:r>
            <a:r>
              <a:rPr lang="de-AT" dirty="0"/>
              <a:t> </a:t>
            </a:r>
            <a:r>
              <a:rPr lang="de-AT" dirty="0" err="1"/>
              <a:t>gastroplasty</a:t>
            </a:r>
            <a:r>
              <a:rPr lang="de-AT" dirty="0"/>
              <a:t>, </a:t>
            </a:r>
            <a:r>
              <a:rPr lang="de-AT" dirty="0" err="1"/>
              <a:t>or</a:t>
            </a:r>
            <a:r>
              <a:rPr lang="de-AT" dirty="0"/>
              <a:t> ESG, </a:t>
            </a:r>
            <a:r>
              <a:rPr lang="de-AT" dirty="0" err="1"/>
              <a:t>achieves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15 to 20 </a:t>
            </a:r>
            <a:r>
              <a:rPr lang="de-AT" dirty="0" err="1"/>
              <a:t>percent</a:t>
            </a:r>
            <a:r>
              <a:rPr lang="de-AT" dirty="0"/>
              <a:t> total </a:t>
            </a:r>
            <a:r>
              <a:rPr lang="de-AT" dirty="0" err="1"/>
              <a:t>body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at 12 to 24 months in the data </a:t>
            </a:r>
            <a:r>
              <a:rPr lang="de-AT" dirty="0" err="1"/>
              <a:t>presented</a:t>
            </a:r>
            <a:r>
              <a:rPr lang="de-AT" dirty="0"/>
              <a:t> </a:t>
            </a:r>
            <a:r>
              <a:rPr lang="de-AT" dirty="0" err="1"/>
              <a:t>here</a:t>
            </a:r>
            <a:r>
              <a:rPr lang="de-AT" dirty="0"/>
              <a:t>.</a:t>
            </a:r>
          </a:p>
          <a:p>
            <a:r>
              <a:rPr lang="de-AT" dirty="0" err="1"/>
              <a:t>Compared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intragastric</a:t>
            </a:r>
            <a:r>
              <a:rPr lang="de-AT" dirty="0"/>
              <a:t> </a:t>
            </a:r>
            <a:r>
              <a:rPr lang="de-AT" dirty="0" err="1"/>
              <a:t>balloons</a:t>
            </a:r>
            <a:r>
              <a:rPr lang="de-AT" dirty="0"/>
              <a:t>, ESG </a:t>
            </a:r>
            <a:r>
              <a:rPr lang="de-AT" dirty="0" err="1"/>
              <a:t>appears</a:t>
            </a:r>
            <a:r>
              <a:rPr lang="de-AT" dirty="0"/>
              <a:t> to </a:t>
            </a:r>
            <a:r>
              <a:rPr lang="de-AT" dirty="0" err="1"/>
              <a:t>offer</a:t>
            </a:r>
            <a:r>
              <a:rPr lang="de-AT" dirty="0"/>
              <a:t> </a:t>
            </a:r>
            <a:r>
              <a:rPr lang="de-AT" dirty="0" err="1"/>
              <a:t>greater</a:t>
            </a:r>
            <a:r>
              <a:rPr lang="de-AT" dirty="0"/>
              <a:t> and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sustained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</a:t>
            </a:r>
            <a:r>
              <a:rPr lang="de-AT" dirty="0" err="1"/>
              <a:t>while</a:t>
            </a:r>
            <a:r>
              <a:rPr lang="de-AT" dirty="0"/>
              <a:t> </a:t>
            </a:r>
            <a:r>
              <a:rPr lang="de-AT" dirty="0" err="1"/>
              <a:t>maintaining</a:t>
            </a:r>
            <a:r>
              <a:rPr lang="de-AT" dirty="0"/>
              <a:t> a </a:t>
            </a:r>
            <a:r>
              <a:rPr lang="de-AT" dirty="0" err="1"/>
              <a:t>relatively</a:t>
            </a:r>
            <a:r>
              <a:rPr lang="de-AT" dirty="0"/>
              <a:t> low rate of </a:t>
            </a:r>
            <a:r>
              <a:rPr lang="de-AT" dirty="0" err="1"/>
              <a:t>severe</a:t>
            </a:r>
            <a:r>
              <a:rPr lang="de-AT" dirty="0"/>
              <a:t> adverse </a:t>
            </a:r>
            <a:r>
              <a:rPr lang="de-AT" dirty="0" err="1"/>
              <a:t>events</a:t>
            </a:r>
            <a:r>
              <a:rPr lang="de-AT" dirty="0"/>
              <a:t>.</a:t>
            </a:r>
          </a:p>
          <a:p>
            <a:r>
              <a:rPr lang="de-AT" dirty="0"/>
              <a:t>Of </a:t>
            </a:r>
            <a:r>
              <a:rPr lang="de-AT" dirty="0" err="1"/>
              <a:t>course</a:t>
            </a:r>
            <a:r>
              <a:rPr lang="de-AT" dirty="0"/>
              <a:t>, </a:t>
            </a:r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 </a:t>
            </a:r>
            <a:r>
              <a:rPr lang="de-AT" dirty="0" err="1"/>
              <a:t>are</a:t>
            </a:r>
            <a:r>
              <a:rPr lang="de-AT" dirty="0"/>
              <a:t> not </a:t>
            </a:r>
            <a:r>
              <a:rPr lang="de-AT" dirty="0" err="1"/>
              <a:t>risk-free</a:t>
            </a:r>
            <a:r>
              <a:rPr lang="de-AT" dirty="0"/>
              <a:t>, and </a:t>
            </a:r>
            <a:r>
              <a:rPr lang="de-AT" dirty="0" err="1"/>
              <a:t>their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effectiveness</a:t>
            </a:r>
            <a:r>
              <a:rPr lang="de-AT" dirty="0"/>
              <a:t> and </a:t>
            </a:r>
            <a:r>
              <a:rPr lang="de-AT" dirty="0" err="1"/>
              <a:t>durability</a:t>
            </a:r>
            <a:r>
              <a:rPr lang="de-AT" dirty="0"/>
              <a:t> </a:t>
            </a:r>
            <a:r>
              <a:rPr lang="de-AT" dirty="0" err="1"/>
              <a:t>need</a:t>
            </a:r>
            <a:r>
              <a:rPr lang="de-AT" dirty="0"/>
              <a:t> to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evaluated</a:t>
            </a:r>
            <a:r>
              <a:rPr lang="de-AT" dirty="0"/>
              <a:t> in the </a:t>
            </a:r>
            <a:r>
              <a:rPr lang="de-AT" dirty="0" err="1"/>
              <a:t>context</a:t>
            </a:r>
            <a:r>
              <a:rPr lang="de-AT" dirty="0"/>
              <a:t> of individual </a:t>
            </a:r>
            <a:r>
              <a:rPr lang="de-AT" dirty="0" err="1"/>
              <a:t>patients</a:t>
            </a:r>
            <a:r>
              <a:rPr lang="de-AT" dirty="0"/>
              <a:t>.</a:t>
            </a:r>
          </a:p>
          <a:p>
            <a:r>
              <a:rPr lang="de-AT" dirty="0"/>
              <a:t>I </a:t>
            </a:r>
            <a:r>
              <a:rPr lang="de-AT" dirty="0" err="1"/>
              <a:t>would</a:t>
            </a:r>
            <a:r>
              <a:rPr lang="de-AT" dirty="0"/>
              <a:t> </a:t>
            </a:r>
            <a:r>
              <a:rPr lang="de-AT" dirty="0" err="1"/>
              <a:t>therefore</a:t>
            </a:r>
            <a:r>
              <a:rPr lang="de-AT" dirty="0"/>
              <a:t> </a:t>
            </a:r>
            <a:r>
              <a:rPr lang="de-AT" dirty="0" err="1"/>
              <a:t>describe</a:t>
            </a:r>
            <a:r>
              <a:rPr lang="de-AT" dirty="0"/>
              <a:t> </a:t>
            </a:r>
            <a:r>
              <a:rPr lang="de-AT" dirty="0" err="1"/>
              <a:t>endoscopy</a:t>
            </a:r>
            <a:r>
              <a:rPr lang="de-AT" dirty="0"/>
              <a:t> not as a </a:t>
            </a:r>
            <a:r>
              <a:rPr lang="de-AT" dirty="0" err="1"/>
              <a:t>compromise</a:t>
            </a:r>
            <a:r>
              <a:rPr lang="de-AT" dirty="0"/>
              <a:t>, but as a genuine </a:t>
            </a:r>
            <a:r>
              <a:rPr lang="de-AT" dirty="0" err="1"/>
              <a:t>third</a:t>
            </a:r>
            <a:r>
              <a:rPr lang="de-AT" dirty="0"/>
              <a:t> </a:t>
            </a:r>
            <a:r>
              <a:rPr lang="de-AT" dirty="0" err="1"/>
              <a:t>option</a:t>
            </a:r>
            <a:r>
              <a:rPr lang="de-AT" dirty="0"/>
              <a:t> </a:t>
            </a:r>
            <a:r>
              <a:rPr lang="de-AT" dirty="0" err="1"/>
              <a:t>within</a:t>
            </a:r>
            <a:r>
              <a:rPr lang="de-AT" dirty="0"/>
              <a:t> a </a:t>
            </a:r>
            <a:r>
              <a:rPr lang="de-AT" dirty="0" err="1"/>
              <a:t>broader</a:t>
            </a:r>
            <a:r>
              <a:rPr lang="de-AT" dirty="0"/>
              <a:t> </a:t>
            </a:r>
            <a:r>
              <a:rPr lang="de-AT" dirty="0" err="1"/>
              <a:t>obesity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pathway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This </a:t>
            </a:r>
            <a:r>
              <a:rPr lang="de-AT" dirty="0" err="1"/>
              <a:t>slide</a:t>
            </a:r>
            <a:r>
              <a:rPr lang="de-AT" dirty="0"/>
              <a:t> </a:t>
            </a:r>
            <a:r>
              <a:rPr lang="de-AT" dirty="0" err="1"/>
              <a:t>summarizes</a:t>
            </a:r>
            <a:r>
              <a:rPr lang="de-AT" dirty="0"/>
              <a:t> the </a:t>
            </a:r>
            <a:r>
              <a:rPr lang="de-AT" dirty="0" err="1"/>
              <a:t>main</a:t>
            </a:r>
            <a:r>
              <a:rPr lang="de-AT" dirty="0"/>
              <a:t> </a:t>
            </a:r>
            <a:r>
              <a:rPr lang="de-AT" dirty="0" err="1"/>
              <a:t>differences</a:t>
            </a:r>
            <a:r>
              <a:rPr lang="de-AT" dirty="0"/>
              <a:t> </a:t>
            </a:r>
            <a:r>
              <a:rPr lang="de-AT" dirty="0" err="1"/>
              <a:t>between</a:t>
            </a:r>
            <a:r>
              <a:rPr lang="de-AT" dirty="0"/>
              <a:t> the </a:t>
            </a:r>
            <a:r>
              <a:rPr lang="de-AT" dirty="0" err="1"/>
              <a:t>available</a:t>
            </a:r>
            <a:r>
              <a:rPr lang="de-AT" dirty="0"/>
              <a:t> </a:t>
            </a:r>
            <a:r>
              <a:rPr lang="de-AT" dirty="0" err="1"/>
              <a:t>approaches</a:t>
            </a:r>
            <a:r>
              <a:rPr lang="de-AT" dirty="0"/>
              <a:t>.</a:t>
            </a:r>
          </a:p>
          <a:p>
            <a:r>
              <a:rPr lang="de-AT" dirty="0"/>
              <a:t>Bariatric surgery </a:t>
            </a:r>
            <a:r>
              <a:rPr lang="de-AT" dirty="0" err="1"/>
              <a:t>provides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22 to 30 </a:t>
            </a:r>
            <a:r>
              <a:rPr lang="de-AT" dirty="0" err="1"/>
              <a:t>percent</a:t>
            </a:r>
            <a:r>
              <a:rPr lang="de-AT" dirty="0"/>
              <a:t> total </a:t>
            </a:r>
            <a:r>
              <a:rPr lang="de-AT" dirty="0" err="1"/>
              <a:t>body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at </a:t>
            </a:r>
            <a:r>
              <a:rPr lang="de-AT" dirty="0" err="1"/>
              <a:t>around</a:t>
            </a:r>
            <a:r>
              <a:rPr lang="de-AT" dirty="0"/>
              <a:t> 12 months, </a:t>
            </a:r>
            <a:r>
              <a:rPr lang="de-AT" dirty="0" err="1"/>
              <a:t>with</a:t>
            </a:r>
            <a:r>
              <a:rPr lang="de-AT" dirty="0"/>
              <a:t> the </a:t>
            </a:r>
            <a:r>
              <a:rPr lang="de-AT" dirty="0" err="1"/>
              <a:t>greatest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durability</a:t>
            </a:r>
            <a:r>
              <a:rPr lang="de-AT" dirty="0"/>
              <a:t> </a:t>
            </a:r>
            <a:r>
              <a:rPr lang="de-AT" dirty="0" err="1"/>
              <a:t>among</a:t>
            </a:r>
            <a:r>
              <a:rPr lang="de-AT" dirty="0"/>
              <a:t> the </a:t>
            </a:r>
            <a:r>
              <a:rPr lang="de-AT" dirty="0" err="1"/>
              <a:t>approaches</a:t>
            </a:r>
            <a:r>
              <a:rPr lang="de-AT" dirty="0"/>
              <a:t> </a:t>
            </a:r>
            <a:r>
              <a:rPr lang="de-AT" dirty="0" err="1"/>
              <a:t>presented</a:t>
            </a:r>
            <a:r>
              <a:rPr lang="de-AT" dirty="0"/>
              <a:t>.</a:t>
            </a:r>
          </a:p>
          <a:p>
            <a:r>
              <a:rPr lang="de-AT" dirty="0" err="1"/>
              <a:t>Tirzepatide</a:t>
            </a:r>
            <a:r>
              <a:rPr lang="de-AT" dirty="0"/>
              <a:t> </a:t>
            </a:r>
            <a:r>
              <a:rPr lang="de-AT" dirty="0" err="1"/>
              <a:t>achieves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21 to 23 </a:t>
            </a:r>
            <a:r>
              <a:rPr lang="de-AT" dirty="0" err="1"/>
              <a:t>percent</a:t>
            </a:r>
            <a:r>
              <a:rPr lang="de-AT" dirty="0"/>
              <a:t>, </a:t>
            </a:r>
            <a:r>
              <a:rPr lang="de-AT" dirty="0" err="1"/>
              <a:t>while</a:t>
            </a:r>
            <a:r>
              <a:rPr lang="de-AT" dirty="0"/>
              <a:t> semaglutide </a:t>
            </a:r>
            <a:r>
              <a:rPr lang="de-AT" dirty="0" err="1"/>
              <a:t>achieves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14 to 17 </a:t>
            </a:r>
            <a:r>
              <a:rPr lang="de-AT" dirty="0" err="1"/>
              <a:t>percent</a:t>
            </a:r>
            <a:r>
              <a:rPr lang="de-AT" dirty="0"/>
              <a:t> in the </a:t>
            </a:r>
            <a:r>
              <a:rPr lang="de-AT" dirty="0" err="1"/>
              <a:t>summarized</a:t>
            </a:r>
            <a:r>
              <a:rPr lang="de-AT" dirty="0"/>
              <a:t> data.</a:t>
            </a:r>
          </a:p>
          <a:p>
            <a:r>
              <a:rPr lang="de-AT" dirty="0"/>
              <a:t>ESG </a:t>
            </a:r>
            <a:r>
              <a:rPr lang="de-AT" dirty="0" err="1"/>
              <a:t>offers</a:t>
            </a:r>
            <a:r>
              <a:rPr lang="de-AT" dirty="0"/>
              <a:t> </a:t>
            </a:r>
            <a:r>
              <a:rPr lang="de-AT" dirty="0" err="1"/>
              <a:t>approximately</a:t>
            </a:r>
            <a:r>
              <a:rPr lang="de-AT" dirty="0"/>
              <a:t> 15 to 20 </a:t>
            </a:r>
            <a:r>
              <a:rPr lang="de-AT" dirty="0" err="1"/>
              <a:t>percent</a:t>
            </a:r>
            <a:r>
              <a:rPr lang="de-AT" dirty="0"/>
              <a:t>, and </a:t>
            </a:r>
            <a:r>
              <a:rPr lang="de-AT" dirty="0" err="1"/>
              <a:t>intragastric</a:t>
            </a:r>
            <a:r>
              <a:rPr lang="de-AT" dirty="0"/>
              <a:t> </a:t>
            </a:r>
            <a:r>
              <a:rPr lang="de-AT" dirty="0" err="1"/>
              <a:t>balloons</a:t>
            </a:r>
            <a:r>
              <a:rPr lang="de-AT" dirty="0"/>
              <a:t> </a:t>
            </a:r>
            <a:r>
              <a:rPr lang="de-AT" dirty="0" err="1"/>
              <a:t>generally</a:t>
            </a:r>
            <a:r>
              <a:rPr lang="de-AT" dirty="0"/>
              <a:t> </a:t>
            </a:r>
            <a:r>
              <a:rPr lang="de-AT" dirty="0" err="1"/>
              <a:t>provide</a:t>
            </a:r>
            <a:r>
              <a:rPr lang="de-AT" dirty="0"/>
              <a:t> </a:t>
            </a:r>
            <a:r>
              <a:rPr lang="de-AT" dirty="0" err="1"/>
              <a:t>lower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,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regain</a:t>
            </a:r>
            <a:r>
              <a:rPr lang="de-AT" dirty="0"/>
              <a:t> after </a:t>
            </a:r>
            <a:r>
              <a:rPr lang="de-AT" dirty="0" err="1"/>
              <a:t>removal</a:t>
            </a:r>
            <a:r>
              <a:rPr lang="de-AT" dirty="0"/>
              <a:t> </a:t>
            </a:r>
            <a:r>
              <a:rPr lang="de-AT" dirty="0" err="1"/>
              <a:t>being</a:t>
            </a:r>
            <a:r>
              <a:rPr lang="de-AT" dirty="0"/>
              <a:t> an important </a:t>
            </a:r>
            <a:r>
              <a:rPr lang="de-AT" dirty="0" err="1"/>
              <a:t>consideration</a:t>
            </a:r>
            <a:r>
              <a:rPr lang="de-AT" dirty="0"/>
              <a:t>.</a:t>
            </a:r>
          </a:p>
          <a:p>
            <a:r>
              <a:rPr lang="de-AT" dirty="0"/>
              <a:t>But </a:t>
            </a:r>
            <a:r>
              <a:rPr lang="de-AT" dirty="0" err="1"/>
              <a:t>these</a:t>
            </a:r>
            <a:r>
              <a:rPr lang="de-AT" dirty="0"/>
              <a:t> </a:t>
            </a:r>
            <a:r>
              <a:rPr lang="de-AT" dirty="0" err="1"/>
              <a:t>numbers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not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interpreted</a:t>
            </a:r>
            <a:r>
              <a:rPr lang="de-AT" dirty="0"/>
              <a:t> as a </a:t>
            </a:r>
            <a:r>
              <a:rPr lang="de-AT" dirty="0" err="1"/>
              <a:t>direct</a:t>
            </a:r>
            <a:r>
              <a:rPr lang="de-AT" dirty="0"/>
              <a:t> </a:t>
            </a:r>
            <a:r>
              <a:rPr lang="de-AT" dirty="0" err="1"/>
              <a:t>head</a:t>
            </a:r>
            <a:r>
              <a:rPr lang="de-AT" dirty="0"/>
              <a:t>-to-</a:t>
            </a:r>
            <a:r>
              <a:rPr lang="de-AT" dirty="0" err="1"/>
              <a:t>head</a:t>
            </a:r>
            <a:r>
              <a:rPr lang="de-AT" dirty="0"/>
              <a:t> </a:t>
            </a:r>
            <a:r>
              <a:rPr lang="de-AT" dirty="0" err="1"/>
              <a:t>comparison</a:t>
            </a:r>
            <a:r>
              <a:rPr lang="de-AT" dirty="0"/>
              <a:t> of all five </a:t>
            </a:r>
            <a:r>
              <a:rPr lang="de-AT" dirty="0" err="1"/>
              <a:t>interventions</a:t>
            </a:r>
            <a:r>
              <a:rPr lang="de-AT" dirty="0"/>
              <a:t>. The </a:t>
            </a:r>
            <a:r>
              <a:rPr lang="de-AT" dirty="0" err="1"/>
              <a:t>studies</a:t>
            </a:r>
            <a:r>
              <a:rPr lang="de-AT" dirty="0"/>
              <a:t> </a:t>
            </a:r>
            <a:r>
              <a:rPr lang="de-AT" dirty="0" err="1"/>
              <a:t>differ</a:t>
            </a:r>
            <a:r>
              <a:rPr lang="de-AT" dirty="0"/>
              <a:t> in </a:t>
            </a:r>
            <a:r>
              <a:rPr lang="de-AT" dirty="0" err="1"/>
              <a:t>populations</a:t>
            </a:r>
            <a:r>
              <a:rPr lang="de-AT" dirty="0"/>
              <a:t>, follow-</a:t>
            </a:r>
            <a:r>
              <a:rPr lang="de-AT" dirty="0" err="1"/>
              <a:t>up</a:t>
            </a:r>
            <a:r>
              <a:rPr lang="de-AT" dirty="0"/>
              <a:t> </a:t>
            </a:r>
            <a:r>
              <a:rPr lang="de-AT" dirty="0" err="1"/>
              <a:t>periods</a:t>
            </a:r>
            <a:r>
              <a:rPr lang="de-AT" dirty="0"/>
              <a:t>, </a:t>
            </a:r>
            <a:r>
              <a:rPr lang="de-AT" dirty="0" err="1"/>
              <a:t>doses</a:t>
            </a:r>
            <a:r>
              <a:rPr lang="de-AT" dirty="0"/>
              <a:t>, and </a:t>
            </a:r>
            <a:r>
              <a:rPr lang="de-AT" dirty="0" err="1"/>
              <a:t>study</a:t>
            </a:r>
            <a:r>
              <a:rPr lang="de-AT" dirty="0"/>
              <a:t> design.</a:t>
            </a:r>
          </a:p>
          <a:p>
            <a:r>
              <a:rPr lang="de-AT" dirty="0"/>
              <a:t>In </a:t>
            </a:r>
            <a:r>
              <a:rPr lang="de-AT" dirty="0" err="1"/>
              <a:t>clinical</a:t>
            </a:r>
            <a:r>
              <a:rPr lang="de-AT" dirty="0"/>
              <a:t> </a:t>
            </a:r>
            <a:r>
              <a:rPr lang="de-AT" dirty="0" err="1"/>
              <a:t>practice</a:t>
            </a:r>
            <a:r>
              <a:rPr lang="de-AT" dirty="0"/>
              <a:t>, </a:t>
            </a:r>
            <a:r>
              <a:rPr lang="de-AT" dirty="0" err="1"/>
              <a:t>we</a:t>
            </a:r>
            <a:r>
              <a:rPr lang="de-AT" dirty="0"/>
              <a:t> also </a:t>
            </a:r>
            <a:r>
              <a:rPr lang="de-AT" dirty="0" err="1"/>
              <a:t>need</a:t>
            </a:r>
            <a:r>
              <a:rPr lang="de-AT" dirty="0"/>
              <a:t> to </a:t>
            </a:r>
            <a:r>
              <a:rPr lang="de-AT" dirty="0" err="1"/>
              <a:t>consider</a:t>
            </a:r>
            <a:r>
              <a:rPr lang="de-AT" dirty="0"/>
              <a:t> </a:t>
            </a:r>
            <a:r>
              <a:rPr lang="de-AT" dirty="0" err="1"/>
              <a:t>reversibility</a:t>
            </a:r>
            <a:r>
              <a:rPr lang="de-AT" dirty="0"/>
              <a:t>, adverse </a:t>
            </a:r>
            <a:r>
              <a:rPr lang="de-AT" dirty="0" err="1"/>
              <a:t>effects</a:t>
            </a:r>
            <a:r>
              <a:rPr lang="de-AT" dirty="0"/>
              <a:t>, </a:t>
            </a:r>
            <a:r>
              <a:rPr lang="de-AT" dirty="0" err="1"/>
              <a:t>patient</a:t>
            </a:r>
            <a:r>
              <a:rPr lang="de-AT" dirty="0"/>
              <a:t> </a:t>
            </a:r>
            <a:r>
              <a:rPr lang="de-AT" dirty="0" err="1"/>
              <a:t>preference</a:t>
            </a:r>
            <a:r>
              <a:rPr lang="de-AT" dirty="0"/>
              <a:t>, </a:t>
            </a:r>
            <a:r>
              <a:rPr lang="de-AT" dirty="0" err="1"/>
              <a:t>access</a:t>
            </a:r>
            <a:r>
              <a:rPr lang="de-AT" dirty="0"/>
              <a:t> to </a:t>
            </a:r>
            <a:r>
              <a:rPr lang="de-AT" dirty="0" err="1"/>
              <a:t>treatment</a:t>
            </a:r>
            <a:r>
              <a:rPr lang="de-AT" dirty="0"/>
              <a:t>, and the </a:t>
            </a:r>
            <a:r>
              <a:rPr lang="de-AT" dirty="0" err="1"/>
              <a:t>ability</a:t>
            </a:r>
            <a:r>
              <a:rPr lang="de-AT" dirty="0"/>
              <a:t> to </a:t>
            </a:r>
            <a:r>
              <a:rPr lang="de-AT" dirty="0" err="1"/>
              <a:t>maintain</a:t>
            </a:r>
            <a:r>
              <a:rPr lang="de-AT" dirty="0"/>
              <a:t> </a:t>
            </a:r>
            <a:r>
              <a:rPr lang="de-AT" dirty="0" err="1"/>
              <a:t>results</a:t>
            </a:r>
            <a:r>
              <a:rPr lang="de-AT" dirty="0"/>
              <a:t> </a:t>
            </a:r>
            <a:r>
              <a:rPr lang="de-AT" dirty="0" err="1"/>
              <a:t>over</a:t>
            </a:r>
            <a:r>
              <a:rPr lang="de-AT" dirty="0"/>
              <a:t> time.</a:t>
            </a:r>
          </a:p>
          <a:p>
            <a:r>
              <a:rPr lang="de-AT" dirty="0"/>
              <a:t>The </a:t>
            </a:r>
            <a:r>
              <a:rPr lang="de-AT" dirty="0" err="1"/>
              <a:t>best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decision</a:t>
            </a:r>
            <a:r>
              <a:rPr lang="de-AT" dirty="0"/>
              <a:t> </a:t>
            </a:r>
            <a:r>
              <a:rPr lang="de-AT" dirty="0" err="1"/>
              <a:t>therefore</a:t>
            </a:r>
            <a:r>
              <a:rPr lang="de-AT" dirty="0"/>
              <a:t> </a:t>
            </a:r>
            <a:r>
              <a:rPr lang="de-AT" dirty="0" err="1"/>
              <a:t>requires</a:t>
            </a:r>
            <a:r>
              <a:rPr lang="de-AT" dirty="0"/>
              <a:t>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than</a:t>
            </a:r>
            <a:r>
              <a:rPr lang="de-AT" dirty="0"/>
              <a:t> </a:t>
            </a:r>
            <a:r>
              <a:rPr lang="de-AT" dirty="0" err="1"/>
              <a:t>comparing</a:t>
            </a:r>
            <a:r>
              <a:rPr lang="de-AT" dirty="0"/>
              <a:t> </a:t>
            </a:r>
            <a:r>
              <a:rPr lang="de-AT" dirty="0" err="1"/>
              <a:t>percentages</a:t>
            </a:r>
            <a:r>
              <a:rPr lang="de-AT" dirty="0"/>
              <a:t> of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This </a:t>
            </a:r>
            <a:r>
              <a:rPr lang="de-AT" dirty="0" err="1"/>
              <a:t>table</a:t>
            </a:r>
            <a:r>
              <a:rPr lang="de-AT" dirty="0"/>
              <a:t> </a:t>
            </a:r>
            <a:r>
              <a:rPr lang="de-AT" dirty="0" err="1"/>
              <a:t>provides</a:t>
            </a:r>
            <a:r>
              <a:rPr lang="de-AT" dirty="0"/>
              <a:t> a </a:t>
            </a:r>
            <a:r>
              <a:rPr lang="de-AT" dirty="0" err="1"/>
              <a:t>more</a:t>
            </a:r>
            <a:r>
              <a:rPr lang="de-AT" dirty="0"/>
              <a:t> </a:t>
            </a:r>
            <a:r>
              <a:rPr lang="de-AT" dirty="0" err="1"/>
              <a:t>structured</a:t>
            </a:r>
            <a:r>
              <a:rPr lang="de-AT" dirty="0"/>
              <a:t> </a:t>
            </a:r>
            <a:r>
              <a:rPr lang="de-AT" dirty="0" err="1"/>
              <a:t>comparison</a:t>
            </a:r>
            <a:r>
              <a:rPr lang="de-AT" dirty="0"/>
              <a:t>.</a:t>
            </a:r>
          </a:p>
          <a:p>
            <a:r>
              <a:rPr lang="de-AT" dirty="0"/>
              <a:t>Surgery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associated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greater</a:t>
            </a:r>
            <a:r>
              <a:rPr lang="de-AT" dirty="0"/>
              <a:t> </a:t>
            </a:r>
            <a:r>
              <a:rPr lang="de-AT" dirty="0" err="1"/>
              <a:t>invasiveness</a:t>
            </a:r>
            <a:r>
              <a:rPr lang="de-AT" dirty="0"/>
              <a:t> and perioperative </a:t>
            </a:r>
            <a:r>
              <a:rPr lang="de-AT" dirty="0" err="1"/>
              <a:t>risk</a:t>
            </a:r>
            <a:r>
              <a:rPr lang="de-AT" dirty="0"/>
              <a:t>, but it </a:t>
            </a:r>
            <a:r>
              <a:rPr lang="de-AT" dirty="0" err="1"/>
              <a:t>can</a:t>
            </a:r>
            <a:r>
              <a:rPr lang="de-AT" dirty="0"/>
              <a:t> </a:t>
            </a:r>
            <a:r>
              <a:rPr lang="de-AT" dirty="0" err="1"/>
              <a:t>offer</a:t>
            </a:r>
            <a:r>
              <a:rPr lang="de-AT" dirty="0"/>
              <a:t> durable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and metabolic </a:t>
            </a:r>
            <a:r>
              <a:rPr lang="de-AT" dirty="0" err="1"/>
              <a:t>benefits</a:t>
            </a:r>
            <a:r>
              <a:rPr lang="de-AT" dirty="0"/>
              <a:t>.</a:t>
            </a:r>
          </a:p>
          <a:p>
            <a:r>
              <a:rPr lang="de-AT" dirty="0"/>
              <a:t>Pharmacotherapy </a:t>
            </a:r>
            <a:r>
              <a:rPr lang="de-AT" dirty="0" err="1"/>
              <a:t>is</a:t>
            </a:r>
            <a:r>
              <a:rPr lang="de-AT" dirty="0"/>
              <a:t> non-invasive and reversible, but </a:t>
            </a:r>
            <a:r>
              <a:rPr lang="de-AT" dirty="0" err="1"/>
              <a:t>generally</a:t>
            </a:r>
            <a:r>
              <a:rPr lang="de-AT" dirty="0"/>
              <a:t> </a:t>
            </a:r>
            <a:r>
              <a:rPr lang="de-AT" dirty="0" err="1"/>
              <a:t>requires</a:t>
            </a:r>
            <a:r>
              <a:rPr lang="de-AT" dirty="0"/>
              <a:t> </a:t>
            </a:r>
            <a:r>
              <a:rPr lang="de-AT" dirty="0" err="1"/>
              <a:t>ongoing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 and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associated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regain</a:t>
            </a:r>
            <a:r>
              <a:rPr lang="de-AT" dirty="0"/>
              <a:t> after </a:t>
            </a:r>
            <a:r>
              <a:rPr lang="de-AT" dirty="0" err="1"/>
              <a:t>discontinuation</a:t>
            </a:r>
            <a:r>
              <a:rPr lang="de-AT" dirty="0"/>
              <a:t>.</a:t>
            </a:r>
          </a:p>
          <a:p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 </a:t>
            </a:r>
            <a:r>
              <a:rPr lang="de-AT" dirty="0" err="1"/>
              <a:t>occupy</a:t>
            </a:r>
            <a:r>
              <a:rPr lang="de-AT" dirty="0"/>
              <a:t> an intermediate </a:t>
            </a:r>
            <a:r>
              <a:rPr lang="de-AT" dirty="0" err="1"/>
              <a:t>position</a:t>
            </a:r>
            <a:r>
              <a:rPr lang="de-AT" dirty="0"/>
              <a:t>,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lower</a:t>
            </a:r>
            <a:r>
              <a:rPr lang="de-AT" dirty="0"/>
              <a:t> </a:t>
            </a:r>
            <a:r>
              <a:rPr lang="de-AT" dirty="0" err="1"/>
              <a:t>invasiveness</a:t>
            </a:r>
            <a:r>
              <a:rPr lang="de-AT" dirty="0"/>
              <a:t> </a:t>
            </a:r>
            <a:r>
              <a:rPr lang="de-AT" dirty="0" err="1"/>
              <a:t>than</a:t>
            </a:r>
            <a:r>
              <a:rPr lang="de-AT" dirty="0"/>
              <a:t> surgery but variable </a:t>
            </a:r>
            <a:r>
              <a:rPr lang="de-AT" dirty="0" err="1"/>
              <a:t>durability</a:t>
            </a:r>
            <a:r>
              <a:rPr lang="de-AT" dirty="0"/>
              <a:t>.</a:t>
            </a:r>
          </a:p>
          <a:p>
            <a:r>
              <a:rPr lang="de-AT" dirty="0"/>
              <a:t>The important </a:t>
            </a:r>
            <a:r>
              <a:rPr lang="de-AT" dirty="0" err="1"/>
              <a:t>point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not </a:t>
            </a:r>
            <a:r>
              <a:rPr lang="de-AT" dirty="0" err="1"/>
              <a:t>compare</a:t>
            </a:r>
            <a:r>
              <a:rPr lang="de-AT" dirty="0"/>
              <a:t> </a:t>
            </a:r>
            <a:r>
              <a:rPr lang="de-AT" dirty="0" err="1"/>
              <a:t>treatments</a:t>
            </a:r>
            <a:r>
              <a:rPr lang="de-AT" dirty="0"/>
              <a:t> </a:t>
            </a:r>
            <a:r>
              <a:rPr lang="de-AT" dirty="0" err="1"/>
              <a:t>based</a:t>
            </a:r>
            <a:r>
              <a:rPr lang="de-AT" dirty="0"/>
              <a:t> on </a:t>
            </a:r>
            <a:r>
              <a:rPr lang="de-AT" dirty="0" err="1"/>
              <a:t>efficacy</a:t>
            </a:r>
            <a:r>
              <a:rPr lang="de-AT" dirty="0"/>
              <a:t> </a:t>
            </a:r>
            <a:r>
              <a:rPr lang="de-AT" dirty="0" err="1"/>
              <a:t>alone</a:t>
            </a:r>
            <a:r>
              <a:rPr lang="de-AT" dirty="0"/>
              <a:t>. The </a:t>
            </a:r>
            <a:r>
              <a:rPr lang="de-AT" dirty="0" err="1"/>
              <a:t>benefit</a:t>
            </a:r>
            <a:r>
              <a:rPr lang="de-AT" dirty="0"/>
              <a:t>-to-</a:t>
            </a:r>
            <a:r>
              <a:rPr lang="de-AT" dirty="0" err="1"/>
              <a:t>risk</a:t>
            </a:r>
            <a:r>
              <a:rPr lang="de-AT" dirty="0"/>
              <a:t> </a:t>
            </a:r>
            <a:r>
              <a:rPr lang="de-AT" dirty="0" err="1"/>
              <a:t>ratio</a:t>
            </a:r>
            <a:r>
              <a:rPr lang="de-AT" dirty="0"/>
              <a:t> and the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treatment</a:t>
            </a:r>
            <a:r>
              <a:rPr lang="de-AT" dirty="0"/>
              <a:t> plan </a:t>
            </a:r>
            <a:r>
              <a:rPr lang="de-AT" dirty="0" err="1"/>
              <a:t>are</a:t>
            </a:r>
            <a:r>
              <a:rPr lang="de-AT" dirty="0"/>
              <a:t> </a:t>
            </a:r>
            <a:r>
              <a:rPr lang="de-AT" dirty="0" err="1"/>
              <a:t>equally</a:t>
            </a:r>
            <a:r>
              <a:rPr lang="de-AT" dirty="0"/>
              <a:t> important.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To </a:t>
            </a:r>
            <a:r>
              <a:rPr lang="de-AT" dirty="0" err="1"/>
              <a:t>conclude</a:t>
            </a:r>
            <a:r>
              <a:rPr lang="de-AT" dirty="0"/>
              <a:t>, I </a:t>
            </a:r>
            <a:r>
              <a:rPr lang="de-AT" dirty="0" err="1"/>
              <a:t>believe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the </a:t>
            </a:r>
            <a:r>
              <a:rPr lang="de-AT" dirty="0" err="1"/>
              <a:t>future</a:t>
            </a:r>
            <a:r>
              <a:rPr lang="de-AT" dirty="0"/>
              <a:t> of </a:t>
            </a:r>
            <a:r>
              <a:rPr lang="de-AT" dirty="0" err="1"/>
              <a:t>obesity</a:t>
            </a:r>
            <a:r>
              <a:rPr lang="de-AT" dirty="0"/>
              <a:t> </a:t>
            </a:r>
            <a:r>
              <a:rPr lang="de-AT" dirty="0" err="1"/>
              <a:t>therapy</a:t>
            </a:r>
            <a:r>
              <a:rPr lang="de-AT" dirty="0"/>
              <a:t> lies in a </a:t>
            </a:r>
            <a:r>
              <a:rPr lang="de-AT" dirty="0" err="1"/>
              <a:t>personalized</a:t>
            </a:r>
            <a:r>
              <a:rPr lang="de-AT" dirty="0"/>
              <a:t> and </a:t>
            </a:r>
            <a:r>
              <a:rPr lang="de-AT" dirty="0" err="1"/>
              <a:t>combined</a:t>
            </a:r>
            <a:r>
              <a:rPr lang="de-AT" dirty="0"/>
              <a:t> </a:t>
            </a:r>
            <a:r>
              <a:rPr lang="de-AT" dirty="0" err="1"/>
              <a:t>strategy</a:t>
            </a:r>
            <a:r>
              <a:rPr lang="de-AT" dirty="0"/>
              <a:t>.</a:t>
            </a:r>
          </a:p>
          <a:p>
            <a:r>
              <a:rPr lang="de-AT" dirty="0"/>
              <a:t>Surgery </a:t>
            </a:r>
            <a:r>
              <a:rPr lang="de-AT" dirty="0" err="1"/>
              <a:t>remains</a:t>
            </a:r>
            <a:r>
              <a:rPr lang="de-AT" dirty="0"/>
              <a:t> an important </a:t>
            </a:r>
            <a:r>
              <a:rPr lang="de-AT" dirty="0" err="1"/>
              <a:t>treatment</a:t>
            </a:r>
            <a:r>
              <a:rPr lang="de-AT" dirty="0"/>
              <a:t> for </a:t>
            </a:r>
            <a:r>
              <a:rPr lang="de-AT" dirty="0" err="1"/>
              <a:t>severe</a:t>
            </a:r>
            <a:r>
              <a:rPr lang="de-AT" dirty="0"/>
              <a:t> </a:t>
            </a:r>
            <a:r>
              <a:rPr lang="de-AT" dirty="0" err="1"/>
              <a:t>obesity</a:t>
            </a:r>
            <a:r>
              <a:rPr lang="de-AT" dirty="0"/>
              <a:t> and for </a:t>
            </a:r>
            <a:r>
              <a:rPr lang="de-AT" dirty="0" err="1"/>
              <a:t>patients</a:t>
            </a:r>
            <a:r>
              <a:rPr lang="de-AT" dirty="0"/>
              <a:t> who </a:t>
            </a:r>
            <a:r>
              <a:rPr lang="de-AT" dirty="0" err="1"/>
              <a:t>require</a:t>
            </a:r>
            <a:r>
              <a:rPr lang="de-AT" dirty="0"/>
              <a:t> substantial, durable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loss</a:t>
            </a:r>
            <a:r>
              <a:rPr lang="de-AT" dirty="0"/>
              <a:t> and metabolic </a:t>
            </a:r>
            <a:r>
              <a:rPr lang="de-AT" dirty="0" err="1"/>
              <a:t>improvement</a:t>
            </a:r>
            <a:r>
              <a:rPr lang="de-AT" dirty="0"/>
              <a:t>.</a:t>
            </a:r>
          </a:p>
          <a:p>
            <a:r>
              <a:rPr lang="de-AT" dirty="0"/>
              <a:t>At the same time, GLP-1 and GIP-</a:t>
            </a:r>
            <a:r>
              <a:rPr lang="de-AT" dirty="0" err="1"/>
              <a:t>based</a:t>
            </a:r>
            <a:r>
              <a:rPr lang="de-AT" dirty="0"/>
              <a:t> </a:t>
            </a:r>
            <a:r>
              <a:rPr lang="de-AT" dirty="0" err="1"/>
              <a:t>medications</a:t>
            </a:r>
            <a:r>
              <a:rPr lang="de-AT" dirty="0"/>
              <a:t> </a:t>
            </a:r>
            <a:r>
              <a:rPr lang="de-AT" dirty="0" err="1"/>
              <a:t>are</a:t>
            </a:r>
            <a:r>
              <a:rPr lang="de-AT" dirty="0"/>
              <a:t> </a:t>
            </a:r>
            <a:r>
              <a:rPr lang="de-AT" dirty="0" err="1"/>
              <a:t>becoming</a:t>
            </a:r>
            <a:r>
              <a:rPr lang="de-AT" dirty="0"/>
              <a:t> </a:t>
            </a:r>
            <a:r>
              <a:rPr lang="de-AT" dirty="0" err="1"/>
              <a:t>increasingly</a:t>
            </a:r>
            <a:r>
              <a:rPr lang="de-AT" dirty="0"/>
              <a:t> </a:t>
            </a:r>
            <a:r>
              <a:rPr lang="de-AT" dirty="0" err="1"/>
              <a:t>effective</a:t>
            </a:r>
            <a:r>
              <a:rPr lang="de-AT" dirty="0"/>
              <a:t> and </a:t>
            </a:r>
            <a:r>
              <a:rPr lang="de-AT" dirty="0" err="1"/>
              <a:t>provide</a:t>
            </a:r>
            <a:r>
              <a:rPr lang="de-AT" dirty="0"/>
              <a:t> an important non-</a:t>
            </a:r>
            <a:r>
              <a:rPr lang="de-AT" dirty="0" err="1"/>
              <a:t>surgical</a:t>
            </a:r>
            <a:r>
              <a:rPr lang="de-AT" dirty="0"/>
              <a:t> </a:t>
            </a:r>
            <a:r>
              <a:rPr lang="de-AT" dirty="0" err="1"/>
              <a:t>option</a:t>
            </a:r>
            <a:r>
              <a:rPr lang="de-AT" dirty="0"/>
              <a:t>, </a:t>
            </a:r>
            <a:r>
              <a:rPr lang="de-AT" dirty="0" err="1"/>
              <a:t>including</a:t>
            </a:r>
            <a:r>
              <a:rPr lang="de-AT" dirty="0"/>
              <a:t> potential </a:t>
            </a:r>
            <a:r>
              <a:rPr lang="de-AT" dirty="0" err="1"/>
              <a:t>cardiovascular</a:t>
            </a:r>
            <a:r>
              <a:rPr lang="de-AT" dirty="0"/>
              <a:t> </a:t>
            </a:r>
            <a:r>
              <a:rPr lang="de-AT" dirty="0" err="1"/>
              <a:t>benefits</a:t>
            </a:r>
            <a:r>
              <a:rPr lang="de-AT" dirty="0"/>
              <a:t> for </a:t>
            </a:r>
            <a:r>
              <a:rPr lang="de-AT" dirty="0" err="1"/>
              <a:t>selected</a:t>
            </a:r>
            <a:r>
              <a:rPr lang="de-AT" dirty="0"/>
              <a:t> </a:t>
            </a:r>
            <a:r>
              <a:rPr lang="de-AT" dirty="0" err="1"/>
              <a:t>patients</a:t>
            </a:r>
            <a:r>
              <a:rPr lang="de-AT" dirty="0"/>
              <a:t>.</a:t>
            </a:r>
          </a:p>
          <a:p>
            <a:r>
              <a:rPr lang="de-AT" dirty="0" err="1"/>
              <a:t>Endoscopic</a:t>
            </a:r>
            <a:r>
              <a:rPr lang="de-AT" dirty="0"/>
              <a:t> </a:t>
            </a:r>
            <a:r>
              <a:rPr lang="de-AT" dirty="0" err="1"/>
              <a:t>procedures</a:t>
            </a:r>
            <a:r>
              <a:rPr lang="de-AT" dirty="0"/>
              <a:t>, </a:t>
            </a:r>
            <a:r>
              <a:rPr lang="de-AT" dirty="0" err="1"/>
              <a:t>particularly</a:t>
            </a:r>
            <a:r>
              <a:rPr lang="de-AT" dirty="0"/>
              <a:t> ESG,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fill</a:t>
            </a:r>
            <a:r>
              <a:rPr lang="de-AT" dirty="0"/>
              <a:t> a </a:t>
            </a:r>
            <a:r>
              <a:rPr lang="de-AT" dirty="0" err="1"/>
              <a:t>therapeutic</a:t>
            </a:r>
            <a:r>
              <a:rPr lang="de-AT" dirty="0"/>
              <a:t> </a:t>
            </a:r>
            <a:r>
              <a:rPr lang="de-AT" dirty="0" err="1"/>
              <a:t>gap</a:t>
            </a:r>
            <a:r>
              <a:rPr lang="de-AT" dirty="0"/>
              <a:t> for </a:t>
            </a:r>
            <a:r>
              <a:rPr lang="de-AT" dirty="0" err="1"/>
              <a:t>patients</a:t>
            </a:r>
            <a:r>
              <a:rPr lang="de-AT" dirty="0"/>
              <a:t> who </a:t>
            </a:r>
            <a:r>
              <a:rPr lang="de-AT" dirty="0" err="1"/>
              <a:t>prefer</a:t>
            </a:r>
            <a:r>
              <a:rPr lang="de-AT" dirty="0"/>
              <a:t> a </a:t>
            </a:r>
            <a:r>
              <a:rPr lang="de-AT" dirty="0" err="1"/>
              <a:t>minimally</a:t>
            </a:r>
            <a:r>
              <a:rPr lang="de-AT" dirty="0"/>
              <a:t> invasive </a:t>
            </a:r>
            <a:r>
              <a:rPr lang="de-AT" dirty="0" err="1"/>
              <a:t>approach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who </a:t>
            </a:r>
            <a:r>
              <a:rPr lang="de-AT" dirty="0" err="1"/>
              <a:t>are</a:t>
            </a:r>
            <a:r>
              <a:rPr lang="de-AT" dirty="0"/>
              <a:t> not </a:t>
            </a:r>
            <a:r>
              <a:rPr lang="de-AT" dirty="0" err="1"/>
              <a:t>candidates</a:t>
            </a:r>
            <a:r>
              <a:rPr lang="de-AT" dirty="0"/>
              <a:t> for, </a:t>
            </a:r>
            <a:r>
              <a:rPr lang="de-AT" dirty="0" err="1"/>
              <a:t>or</a:t>
            </a:r>
            <a:r>
              <a:rPr lang="de-AT" dirty="0"/>
              <a:t> do not </a:t>
            </a:r>
            <a:r>
              <a:rPr lang="de-AT" dirty="0" err="1"/>
              <a:t>wish</a:t>
            </a:r>
            <a:r>
              <a:rPr lang="de-AT" dirty="0"/>
              <a:t> to </a:t>
            </a:r>
            <a:r>
              <a:rPr lang="de-AT" dirty="0" err="1"/>
              <a:t>undergo</a:t>
            </a:r>
            <a:r>
              <a:rPr lang="de-AT" dirty="0"/>
              <a:t>, surgery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medication</a:t>
            </a:r>
            <a:r>
              <a:rPr lang="de-AT" dirty="0"/>
              <a:t>.</a:t>
            </a:r>
          </a:p>
          <a:p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should</a:t>
            </a:r>
            <a:r>
              <a:rPr lang="de-AT" dirty="0"/>
              <a:t> also </a:t>
            </a:r>
            <a:r>
              <a:rPr lang="de-AT" dirty="0" err="1"/>
              <a:t>consider</a:t>
            </a:r>
            <a:r>
              <a:rPr lang="de-AT" dirty="0"/>
              <a:t> </a:t>
            </a:r>
            <a:r>
              <a:rPr lang="de-AT" dirty="0" err="1"/>
              <a:t>combination</a:t>
            </a:r>
            <a:r>
              <a:rPr lang="de-AT" dirty="0"/>
              <a:t> </a:t>
            </a:r>
            <a:r>
              <a:rPr lang="de-AT" dirty="0" err="1"/>
              <a:t>strategies</a:t>
            </a:r>
            <a:r>
              <a:rPr lang="de-AT" dirty="0"/>
              <a:t>. For </a:t>
            </a:r>
            <a:r>
              <a:rPr lang="de-AT" dirty="0" err="1"/>
              <a:t>example</a:t>
            </a:r>
            <a:r>
              <a:rPr lang="de-AT" dirty="0"/>
              <a:t>, </a:t>
            </a:r>
            <a:r>
              <a:rPr lang="de-AT" dirty="0" err="1"/>
              <a:t>pharmacotherapy</a:t>
            </a:r>
            <a:r>
              <a:rPr lang="de-AT" dirty="0"/>
              <a:t>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have</a:t>
            </a:r>
            <a:r>
              <a:rPr lang="de-AT" dirty="0"/>
              <a:t> a </a:t>
            </a:r>
            <a:r>
              <a:rPr lang="de-AT" dirty="0" err="1"/>
              <a:t>role</a:t>
            </a:r>
            <a:r>
              <a:rPr lang="de-AT" dirty="0"/>
              <a:t> in </a:t>
            </a:r>
            <a:r>
              <a:rPr lang="de-AT" dirty="0" err="1"/>
              <a:t>managing</a:t>
            </a:r>
            <a:r>
              <a:rPr lang="de-AT" dirty="0"/>
              <a:t> </a:t>
            </a:r>
            <a:r>
              <a:rPr lang="de-AT" dirty="0" err="1"/>
              <a:t>weight</a:t>
            </a:r>
            <a:r>
              <a:rPr lang="de-AT" dirty="0"/>
              <a:t> </a:t>
            </a:r>
            <a:r>
              <a:rPr lang="de-AT" dirty="0" err="1"/>
              <a:t>regain</a:t>
            </a:r>
            <a:r>
              <a:rPr lang="de-AT" dirty="0"/>
              <a:t> after surgery, and </a:t>
            </a:r>
            <a:r>
              <a:rPr lang="de-AT" dirty="0" err="1"/>
              <a:t>combined</a:t>
            </a:r>
            <a:r>
              <a:rPr lang="de-AT" dirty="0"/>
              <a:t> </a:t>
            </a:r>
            <a:r>
              <a:rPr lang="de-AT" dirty="0" err="1"/>
              <a:t>approaches</a:t>
            </a:r>
            <a:r>
              <a:rPr lang="de-AT" dirty="0"/>
              <a:t> </a:t>
            </a:r>
            <a:r>
              <a:rPr lang="de-AT" dirty="0" err="1"/>
              <a:t>involving</a:t>
            </a:r>
            <a:r>
              <a:rPr lang="de-AT" dirty="0"/>
              <a:t> </a:t>
            </a:r>
            <a:r>
              <a:rPr lang="de-AT" dirty="0" err="1"/>
              <a:t>endoscopy</a:t>
            </a:r>
            <a:r>
              <a:rPr lang="de-AT" dirty="0"/>
              <a:t> and </a:t>
            </a:r>
            <a:r>
              <a:rPr lang="de-AT" dirty="0" err="1"/>
              <a:t>medication</a:t>
            </a:r>
            <a:r>
              <a:rPr lang="de-AT" dirty="0"/>
              <a:t> </a:t>
            </a:r>
            <a:r>
              <a:rPr lang="de-AT" dirty="0" err="1"/>
              <a:t>may</a:t>
            </a:r>
            <a:r>
              <a:rPr lang="de-AT" dirty="0"/>
              <a:t> </a:t>
            </a:r>
            <a:r>
              <a:rPr lang="de-AT" dirty="0" err="1"/>
              <a:t>become</a:t>
            </a:r>
            <a:r>
              <a:rPr lang="de-AT" dirty="0"/>
              <a:t> </a:t>
            </a:r>
            <a:r>
              <a:rPr lang="de-AT" dirty="0" err="1"/>
              <a:t>increasingly</a:t>
            </a:r>
            <a:r>
              <a:rPr lang="de-AT" dirty="0"/>
              <a:t> relevant.</a:t>
            </a:r>
          </a:p>
          <a:p>
            <a:r>
              <a:rPr lang="de-AT" dirty="0" err="1"/>
              <a:t>However</a:t>
            </a:r>
            <a:r>
              <a:rPr lang="de-AT" dirty="0"/>
              <a:t>, </a:t>
            </a:r>
            <a:r>
              <a:rPr lang="de-AT" dirty="0" err="1"/>
              <a:t>these</a:t>
            </a:r>
            <a:r>
              <a:rPr lang="de-AT" dirty="0"/>
              <a:t> </a:t>
            </a:r>
            <a:r>
              <a:rPr lang="de-AT" dirty="0" err="1"/>
              <a:t>strategies</a:t>
            </a:r>
            <a:r>
              <a:rPr lang="de-AT" dirty="0"/>
              <a:t> </a:t>
            </a:r>
            <a:r>
              <a:rPr lang="de-AT" dirty="0" err="1"/>
              <a:t>require</a:t>
            </a:r>
            <a:r>
              <a:rPr lang="de-AT" dirty="0"/>
              <a:t> </a:t>
            </a:r>
            <a:r>
              <a:rPr lang="de-AT" dirty="0" err="1"/>
              <a:t>appropriate</a:t>
            </a:r>
            <a:r>
              <a:rPr lang="de-AT" dirty="0"/>
              <a:t> </a:t>
            </a:r>
            <a:r>
              <a:rPr lang="de-AT" dirty="0" err="1"/>
              <a:t>evidence</a:t>
            </a:r>
            <a:r>
              <a:rPr lang="de-AT" dirty="0"/>
              <a:t> </a:t>
            </a:r>
            <a:r>
              <a:rPr lang="de-AT" dirty="0" err="1"/>
              <a:t>regarding</a:t>
            </a:r>
            <a:r>
              <a:rPr lang="de-AT" dirty="0"/>
              <a:t> </a:t>
            </a:r>
            <a:r>
              <a:rPr lang="de-AT" dirty="0" err="1"/>
              <a:t>their</a:t>
            </a:r>
            <a:r>
              <a:rPr lang="de-AT" dirty="0"/>
              <a:t> </a:t>
            </a:r>
            <a:r>
              <a:rPr lang="de-AT" dirty="0" err="1"/>
              <a:t>long</a:t>
            </a:r>
            <a:r>
              <a:rPr lang="de-AT" dirty="0"/>
              <a:t>-term </a:t>
            </a:r>
            <a:r>
              <a:rPr lang="de-AT" dirty="0" err="1"/>
              <a:t>efficacy</a:t>
            </a:r>
            <a:r>
              <a:rPr lang="de-AT" dirty="0"/>
              <a:t>, </a:t>
            </a:r>
            <a:r>
              <a:rPr lang="de-AT" dirty="0" err="1"/>
              <a:t>safety</a:t>
            </a:r>
            <a:r>
              <a:rPr lang="de-AT" dirty="0"/>
              <a:t>, and </a:t>
            </a:r>
            <a:r>
              <a:rPr lang="de-AT" dirty="0" err="1"/>
              <a:t>cost-effectiveness</a:t>
            </a:r>
            <a:r>
              <a:rPr lang="de-AT" dirty="0"/>
              <a:t>.</a:t>
            </a:r>
          </a:p>
          <a:p>
            <a:endParaRPr lang="de-AT" dirty="0"/>
          </a:p>
          <a:p>
            <a:r>
              <a:rPr lang="de-AT" dirty="0" err="1"/>
              <a:t>If</a:t>
            </a:r>
            <a:r>
              <a:rPr lang="de-AT" dirty="0"/>
              <a:t> </a:t>
            </a:r>
            <a:r>
              <a:rPr lang="de-AT" dirty="0" err="1"/>
              <a:t>there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message</a:t>
            </a:r>
            <a:r>
              <a:rPr lang="de-AT" dirty="0"/>
              <a:t> I </a:t>
            </a:r>
            <a:r>
              <a:rPr lang="de-AT" dirty="0" err="1"/>
              <a:t>would</a:t>
            </a:r>
            <a:r>
              <a:rPr lang="de-AT" dirty="0"/>
              <a:t> like </a:t>
            </a:r>
            <a:r>
              <a:rPr lang="de-AT" dirty="0" err="1"/>
              <a:t>you</a:t>
            </a:r>
            <a:r>
              <a:rPr lang="de-AT" dirty="0"/>
              <a:t> to </a:t>
            </a:r>
            <a:r>
              <a:rPr lang="de-AT" dirty="0" err="1"/>
              <a:t>take</a:t>
            </a:r>
            <a:r>
              <a:rPr lang="de-AT" dirty="0"/>
              <a:t> </a:t>
            </a:r>
            <a:r>
              <a:rPr lang="de-AT" dirty="0" err="1"/>
              <a:t>home</a:t>
            </a:r>
            <a:r>
              <a:rPr lang="de-AT" dirty="0"/>
              <a:t> </a:t>
            </a:r>
            <a:r>
              <a:rPr lang="de-AT" dirty="0" err="1"/>
              <a:t>today</a:t>
            </a:r>
            <a:r>
              <a:rPr lang="de-AT" dirty="0"/>
              <a:t>, it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:</a:t>
            </a:r>
          </a:p>
          <a:p>
            <a:r>
              <a:rPr lang="de-AT" dirty="0" err="1"/>
              <a:t>There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no</a:t>
            </a:r>
            <a:r>
              <a:rPr lang="de-AT" dirty="0"/>
              <a:t> </a:t>
            </a:r>
            <a:r>
              <a:rPr lang="de-AT" dirty="0" err="1"/>
              <a:t>single</a:t>
            </a:r>
            <a:r>
              <a:rPr lang="de-AT" dirty="0"/>
              <a:t> </a:t>
            </a:r>
            <a:r>
              <a:rPr lang="de-AT" dirty="0" err="1"/>
              <a:t>winner</a:t>
            </a:r>
            <a:r>
              <a:rPr lang="de-AT" dirty="0"/>
              <a:t> in </a:t>
            </a:r>
            <a:r>
              <a:rPr lang="de-AT" dirty="0" err="1"/>
              <a:t>obesity</a:t>
            </a:r>
            <a:r>
              <a:rPr lang="de-AT" dirty="0"/>
              <a:t> </a:t>
            </a:r>
            <a:r>
              <a:rPr lang="de-AT" dirty="0" err="1"/>
              <a:t>treatment</a:t>
            </a:r>
            <a:r>
              <a:rPr lang="de-AT" dirty="0"/>
              <a:t>.</a:t>
            </a:r>
          </a:p>
          <a:p>
            <a:r>
              <a:rPr lang="de-AT" dirty="0"/>
              <a:t>The </a:t>
            </a:r>
            <a:r>
              <a:rPr lang="de-AT" dirty="0" err="1"/>
              <a:t>scalpel</a:t>
            </a:r>
            <a:r>
              <a:rPr lang="de-AT" dirty="0"/>
              <a:t>, the </a:t>
            </a:r>
            <a:r>
              <a:rPr lang="de-AT" dirty="0" err="1"/>
              <a:t>scope</a:t>
            </a:r>
            <a:r>
              <a:rPr lang="de-AT" dirty="0"/>
              <a:t>, and the </a:t>
            </a:r>
            <a:r>
              <a:rPr lang="de-AT" dirty="0" err="1"/>
              <a:t>syringe</a:t>
            </a:r>
            <a:r>
              <a:rPr lang="de-AT" dirty="0"/>
              <a:t> </a:t>
            </a:r>
            <a:r>
              <a:rPr lang="de-AT" dirty="0" err="1"/>
              <a:t>each</a:t>
            </a:r>
            <a:r>
              <a:rPr lang="de-AT" dirty="0"/>
              <a:t> </a:t>
            </a:r>
            <a:r>
              <a:rPr lang="de-AT" dirty="0" err="1"/>
              <a:t>have</a:t>
            </a:r>
            <a:r>
              <a:rPr lang="de-AT" dirty="0"/>
              <a:t> a </a:t>
            </a:r>
            <a:r>
              <a:rPr lang="de-AT" dirty="0" err="1"/>
              <a:t>role</a:t>
            </a:r>
            <a:r>
              <a:rPr lang="de-AT" dirty="0"/>
              <a:t>.</a:t>
            </a:r>
          </a:p>
          <a:p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responsibility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to </a:t>
            </a:r>
            <a:r>
              <a:rPr lang="de-AT" dirty="0" err="1"/>
              <a:t>understand</a:t>
            </a:r>
            <a:r>
              <a:rPr lang="de-AT" dirty="0"/>
              <a:t> the </a:t>
            </a:r>
            <a:r>
              <a:rPr lang="de-AT" dirty="0" err="1"/>
              <a:t>evidence</a:t>
            </a:r>
            <a:r>
              <a:rPr lang="de-AT" dirty="0"/>
              <a:t>, </a:t>
            </a:r>
            <a:r>
              <a:rPr lang="de-AT" dirty="0" err="1"/>
              <a:t>recognize</a:t>
            </a:r>
            <a:r>
              <a:rPr lang="de-AT" dirty="0"/>
              <a:t> the </a:t>
            </a:r>
            <a:r>
              <a:rPr lang="de-AT" dirty="0" err="1"/>
              <a:t>limitations</a:t>
            </a:r>
            <a:r>
              <a:rPr lang="de-AT" dirty="0"/>
              <a:t> of </a:t>
            </a:r>
            <a:r>
              <a:rPr lang="de-AT" dirty="0" err="1"/>
              <a:t>each</a:t>
            </a:r>
            <a:r>
              <a:rPr lang="de-AT" dirty="0"/>
              <a:t> </a:t>
            </a:r>
            <a:r>
              <a:rPr lang="de-AT" dirty="0" err="1"/>
              <a:t>approach</a:t>
            </a:r>
            <a:r>
              <a:rPr lang="de-AT" dirty="0"/>
              <a:t>, and </a:t>
            </a:r>
            <a:r>
              <a:rPr lang="de-AT" dirty="0" err="1"/>
              <a:t>select</a:t>
            </a:r>
            <a:r>
              <a:rPr lang="de-AT" dirty="0"/>
              <a:t> a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appropriate</a:t>
            </a:r>
            <a:r>
              <a:rPr lang="de-AT" dirty="0"/>
              <a:t> for the individual </a:t>
            </a:r>
            <a:r>
              <a:rPr lang="de-AT" dirty="0" err="1"/>
              <a:t>patient</a:t>
            </a:r>
            <a:r>
              <a:rPr lang="de-AT" dirty="0"/>
              <a:t>.</a:t>
            </a:r>
          </a:p>
          <a:p>
            <a:r>
              <a:rPr lang="de-AT" dirty="0"/>
              <a:t>The </a:t>
            </a:r>
            <a:r>
              <a:rPr lang="de-AT" dirty="0" err="1"/>
              <a:t>future</a:t>
            </a:r>
            <a:r>
              <a:rPr lang="de-AT" dirty="0"/>
              <a:t> of </a:t>
            </a:r>
            <a:r>
              <a:rPr lang="de-AT" dirty="0" err="1"/>
              <a:t>obesity</a:t>
            </a:r>
            <a:r>
              <a:rPr lang="de-AT" dirty="0"/>
              <a:t> care will </a:t>
            </a:r>
            <a:r>
              <a:rPr lang="de-AT" dirty="0" err="1"/>
              <a:t>likely</a:t>
            </a:r>
            <a:r>
              <a:rPr lang="de-AT" dirty="0"/>
              <a:t> not </a:t>
            </a:r>
            <a:r>
              <a:rPr lang="de-AT" dirty="0" err="1"/>
              <a:t>be</a:t>
            </a:r>
            <a:r>
              <a:rPr lang="de-AT" dirty="0"/>
              <a:t> </a:t>
            </a:r>
            <a:r>
              <a:rPr lang="de-AT" dirty="0" err="1"/>
              <a:t>defined</a:t>
            </a:r>
            <a:r>
              <a:rPr lang="de-AT" dirty="0"/>
              <a:t> by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intervention</a:t>
            </a:r>
            <a:r>
              <a:rPr lang="de-AT" dirty="0"/>
              <a:t> </a:t>
            </a:r>
            <a:r>
              <a:rPr lang="de-AT" dirty="0" err="1"/>
              <a:t>replacing</a:t>
            </a:r>
            <a:r>
              <a:rPr lang="de-AT" dirty="0"/>
              <a:t> </a:t>
            </a:r>
            <a:r>
              <a:rPr lang="de-AT" dirty="0" err="1"/>
              <a:t>another</a:t>
            </a:r>
            <a:r>
              <a:rPr lang="de-AT" dirty="0"/>
              <a:t>, but by the </a:t>
            </a:r>
            <a:r>
              <a:rPr lang="de-AT" dirty="0" err="1"/>
              <a:t>integration</a:t>
            </a:r>
            <a:r>
              <a:rPr lang="de-AT" dirty="0"/>
              <a:t> of different </a:t>
            </a:r>
            <a:r>
              <a:rPr lang="de-AT" dirty="0" err="1"/>
              <a:t>treatment</a:t>
            </a:r>
            <a:r>
              <a:rPr lang="de-AT" dirty="0"/>
              <a:t> </a:t>
            </a:r>
            <a:r>
              <a:rPr lang="de-AT" dirty="0" err="1"/>
              <a:t>strategies</a:t>
            </a:r>
            <a:r>
              <a:rPr lang="de-AT" dirty="0"/>
              <a:t>.</a:t>
            </a:r>
          </a:p>
          <a:p>
            <a:r>
              <a:rPr lang="de-AT" dirty="0" err="1"/>
              <a:t>Thank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very</a:t>
            </a:r>
            <a:r>
              <a:rPr lang="de-AT" dirty="0"/>
              <a:t> </a:t>
            </a:r>
            <a:r>
              <a:rPr lang="de-AT" dirty="0" err="1"/>
              <a:t>much</a:t>
            </a:r>
            <a:r>
              <a:rPr lang="de-AT" dirty="0"/>
              <a:t>.</a:t>
            </a:r>
          </a:p>
          <a:p>
            <a:endParaRPr lang="de-AT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ED51ECB5-5EED-4509-9D72-F5937D2E65CE}"/>
              </a:ext>
            </a:extLst>
          </p:cNvPr>
          <p:cNvSpPr>
            <a:spLocks noGrp="1"/>
          </p:cNvSpPr>
          <p:nvPr/>
        </p:nvSpPr>
        <p:spPr>
          <a:xfrm>
            <a:off x="9604545" y="490048"/>
            <a:ext cx="2166418" cy="551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441CCE-E919-4C9E-B06E-BE399BEDC8D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71B96A0E-AFE1-417B-89EC-23F01A069CE4}" type="datetime4">
              <a:t>17. September 2026</a:t>
            </a:fld>
            <a:endParaRPr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1CD9A6-4A61-482F-B4B4-0C1EE58FD20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endParaRPr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5F05AA-E65C-4458-9FC3-EBFAE81B9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7649BA20-211D-40FD-BE05-A926193F0C26}" type="slidenum">
              <a:t>‹Nr.›</a:t>
            </a:fld>
            <a:endParaRPr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512" y="517066"/>
            <a:ext cx="1792599" cy="514556"/>
          </a:xfrm>
          <a:prstGeom prst="rect">
            <a:avLst/>
          </a:prstGeom>
        </p:spPr>
      </p:pic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5636ACB-00E9-49C6-91F6-D7B18744EC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DB420539-0C06-4F0E-AEFB-0F71E09975F4}" type="datetime4">
              <a:t>17. September 2026</a:t>
            </a:fld>
            <a:endParaRPr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744719A-5B94-49C4-82DA-2549B77AC07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endParaRPr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69BC52-BD35-4CD0-835D-6AC102579E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97F58F-34E4-43C1-8D73-4627D6AC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889" y="3429000"/>
            <a:ext cx="8378051" cy="343153"/>
          </a:xfrm>
        </p:spPr>
        <p:txBody>
          <a:bodyPr/>
          <a:lstStyle>
            <a:lvl1pPr>
              <a:buNone/>
              <a:defRPr sz="4000"/>
            </a:lvl1pPr>
          </a:lstStyle>
          <a:p>
            <a:r>
              <a:t>Titel zeile eins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C5F7FBF-CD47-4449-9C1E-859BBBA899D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7889" y="3924573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zwei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D0AC0FC7-1D51-4E78-81A8-BC4E60C7E50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7887" y="4420146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rgbClr val="B6ADA5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drei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09ED8F8-CFE1-4A09-9F02-F1783AC1860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87887" y="4915718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rgbClr val="D0CAC6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vier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C1E0EDC7-3F8C-46CE-B8E9-7B48FBD52CC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87887" y="5411290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chemeClr val="accent3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fünf</a:t>
            </a:r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D0B32C8-F047-4998-87F3-AECBE19D3CEC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122500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marL="0" indent="0">
              <a:buNone/>
              <a:defRPr/>
            </a:lvl1pPr>
          </a:lstStyle>
          <a:p>
            <a:r>
              <a:t>Bildplatzhalter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97F58F-34E4-43C1-8D73-4627D6AC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890" y="3429000"/>
            <a:ext cx="8378051" cy="343153"/>
          </a:xfrm>
        </p:spPr>
        <p:txBody>
          <a:bodyPr/>
          <a:lstStyle>
            <a:lvl1pPr>
              <a:buNone/>
              <a:defRPr sz="4000"/>
            </a:lvl1pPr>
          </a:lstStyle>
          <a:p>
            <a:r>
              <a:t>Titel zeile eins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C5F7FBF-CD47-4449-9C1E-859BBBA899D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7890" y="3924572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zwei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D0AC0FC7-1D51-4E78-81A8-BC4E60C7E50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7887" y="4420145"/>
            <a:ext cx="8378051" cy="343153"/>
          </a:xfrm>
        </p:spPr>
        <p:txBody>
          <a:bodyPr anchor="ctr"/>
          <a:lstStyle>
            <a:lvl1pPr marL="0" indent="0">
              <a:buNone/>
              <a:defRPr sz="4000" cap="all" baseline="0">
                <a:solidFill>
                  <a:srgbClr val="B6ADA5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Titel zeile drei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75A26BE-F403-4635-97F6-ED595BA2021C}"/>
              </a:ext>
            </a:extLst>
          </p:cNvPr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fld id="{AFA72ADA-0147-43A9-9A91-7ADE5EC469AB}" type="datetime4">
              <a:t>17. September 2026</a:t>
            </a:fld>
            <a:endParaRPr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AFAE3C3-C680-4DF8-A035-CA994B5A4B26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40B9C71A-A2B8-40B9-BC67-E6ED2712F508}"/>
              </a:ext>
            </a:extLst>
          </p:cNvPr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pic>
        <p:nvPicPr>
          <p:cNvPr id="21" name="Grafik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512" y="517066"/>
            <a:ext cx="1792599" cy="514556"/>
          </a:xfrm>
          <a:prstGeom prst="rect">
            <a:avLst/>
          </a:prstGeom>
        </p:spPr>
      </p:pic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11216223" cy="4797524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55D1177F-5661-45B5-8592-E36751841D45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551811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4D42CFED-D6B5-4B4F-8E41-9836977EF5D1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9" name="Inhaltsplatzhalter 9">
            <a:extLst>
              <a:ext uri="{FF2B5EF4-FFF2-40B4-BE49-F238E27FC236}">
                <a16:creationId xmlns:a16="http://schemas.microsoft.com/office/drawing/2014/main" id="{E7599343-D2AB-4E8A-9D95-FC9214DCD23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186000" y="1526457"/>
            <a:ext cx="551811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579B4587-686D-4B93-AFDC-236F3B79B01B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9" name="Inhaltsplatzhalter 9">
            <a:extLst>
              <a:ext uri="{FF2B5EF4-FFF2-40B4-BE49-F238E27FC236}">
                <a16:creationId xmlns:a16="http://schemas.microsoft.com/office/drawing/2014/main" id="{65CF185C-0229-41EF-A5D2-1250A1DB39B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286630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3CB4E0AA-62FA-4C4B-BB8B-1F031345F8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085371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/3,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7417484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6B1037D7-D87F-4F63-808F-3279F6FE0F31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3CB4E0AA-62FA-4C4B-BB8B-1F031345F8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085371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3,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EA822797-1AC2-4990-B74D-B257D33BA70D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12" name="Inhaltsplatzhalter 9">
            <a:extLst>
              <a:ext uri="{FF2B5EF4-FFF2-40B4-BE49-F238E27FC236}">
                <a16:creationId xmlns:a16="http://schemas.microsoft.com/office/drawing/2014/main" id="{3CB4E0AA-62FA-4C4B-BB8B-1F031345F8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286630" y="1526457"/>
            <a:ext cx="7417483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4B8264F-1A7F-4FAD-97F3-76B52FB16AEB}"/>
              </a:ext>
            </a:extLst>
          </p:cNvPr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fld id="{5287F48E-B6CB-48B7-A17B-E0D36FEE280C}" type="datetime4">
              <a:t>17. September 2026</a:t>
            </a:fld>
            <a:endParaRPr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39D158-DCA4-448C-92BE-B53A77AD3D06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48412A-3B2B-4534-AC4A-A462D148E7B9}"/>
              </a:ext>
            </a:extLst>
          </p:cNvPr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0E9DB38-6C4A-4682-A87C-EE2911ACD52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738DEBA-A565-46AF-9387-1116FC56D35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87888" y="4575470"/>
            <a:ext cx="2301336" cy="1748509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0000" tIns="180000" rIns="180000" bIns="180000" anchor="b">
            <a:sp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>
              <a:buNone/>
            </a:pPr>
            <a:r>
              <a:t>Bildbeschriftung, passt sich der Grösse an. Kann verschoben werden.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21BDEA0-9609-4264-B388-6F531A7A8792}"/>
              </a:ext>
            </a:extLst>
          </p:cNvPr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fld id="{E3BA3EB4-10F3-4FB7-844D-CA80C08088F7}" type="datetime4">
              <a:t>17. September 2026</a:t>
            </a:fld>
            <a:endParaRPr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025596-5BF8-44B7-8FA1-BF9234B30E13}"/>
              </a:ext>
            </a:extLst>
          </p:cNvPr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83D8BC-C3B1-4CD8-9D90-208590769A41}"/>
              </a:ext>
            </a:extLst>
          </p:cNvPr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2,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2">
            <a:extLst>
              <a:ext uri="{FF2B5EF4-FFF2-40B4-BE49-F238E27FC236}">
                <a16:creationId xmlns:a16="http://schemas.microsoft.com/office/drawing/2014/main" id="{DDE5E307-3EA4-42F5-A313-0CC293475757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6186001" y="4015219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7" name="Bildplatzhalter 2">
            <a:extLst>
              <a:ext uri="{FF2B5EF4-FFF2-40B4-BE49-F238E27FC236}">
                <a16:creationId xmlns:a16="http://schemas.microsoft.com/office/drawing/2014/main" id="{CD30C405-945E-4DF5-A288-4D70211B9961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035055" y="1526456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8" name="Bildplatzhalter 2">
            <a:extLst>
              <a:ext uri="{FF2B5EF4-FFF2-40B4-BE49-F238E27FC236}">
                <a16:creationId xmlns:a16="http://schemas.microsoft.com/office/drawing/2014/main" id="{AF9AAE0B-B070-428E-B5C5-3DB211AC10B3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035055" y="4010297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551811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7590313B-E5F5-44ED-82E9-E45D9B35E797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B4E9504-A96A-40BE-A37F-6FFCEDAAD2B7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6186001" y="1526457"/>
            <a:ext cx="2669053" cy="2308761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/3,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B7E2FFA-86F6-4454-8164-0CE085B3DEC5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4286630" y="1526457"/>
            <a:ext cx="3618742" cy="2308761"/>
          </a:xfrm>
        </p:spPr>
        <p:txBody>
          <a:bodyPr/>
          <a:lstStyle/>
          <a:p>
            <a:endParaRPr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912759-2214-47E2-8977-92EEF8EEBDC3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8085371" y="1526457"/>
            <a:ext cx="3618742" cy="2308761"/>
          </a:xfrm>
        </p:spPr>
        <p:txBody>
          <a:bodyPr/>
          <a:lstStyle/>
          <a:p>
            <a:endParaRPr/>
          </a:p>
        </p:txBody>
      </p:sp>
      <p:sp>
        <p:nvSpPr>
          <p:cNvPr id="17" name="Bildplatzhalter 2">
            <a:extLst>
              <a:ext uri="{FF2B5EF4-FFF2-40B4-BE49-F238E27FC236}">
                <a16:creationId xmlns:a16="http://schemas.microsoft.com/office/drawing/2014/main" id="{2191F06E-D49F-46B2-B4A7-848945FD0F88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4286630" y="4010298"/>
            <a:ext cx="7417479" cy="2308761"/>
          </a:xfrm>
        </p:spPr>
        <p:txBody>
          <a:bodyPr/>
          <a:lstStyle/>
          <a:p>
            <a:endParaRPr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1D8BBF9-585C-4ACA-83CF-C76F2C778F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7888" y="1526457"/>
            <a:ext cx="3618742" cy="4797523"/>
          </a:xfrm>
        </p:spPr>
        <p:txBody>
          <a:bodyPr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2B56B1C0-9074-4640-BB8F-D2916CE1F526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25965DC0-8EFB-48F2-94BE-02668D56233A}"/>
              </a:ext>
            </a:extLst>
          </p:cNvPr>
          <p:cNvSpPr>
            <a:spLocks noGrp="1"/>
          </p:cNvSpPr>
          <p:nvPr>
            <p:ph type="pic" idx="26"/>
          </p:nvPr>
        </p:nvSpPr>
        <p:spPr>
          <a:xfrm>
            <a:off x="487888" y="1527175"/>
            <a:ext cx="5536683" cy="4796805"/>
          </a:xfrm>
        </p:spPr>
        <p:txBody>
          <a:bodyPr/>
          <a:lstStyle/>
          <a:p>
            <a:endParaRPr/>
          </a:p>
        </p:txBody>
      </p:sp>
      <p:sp>
        <p:nvSpPr>
          <p:cNvPr id="16" name="Bildplatzhalter 2">
            <a:extLst>
              <a:ext uri="{FF2B5EF4-FFF2-40B4-BE49-F238E27FC236}">
                <a16:creationId xmlns:a16="http://schemas.microsoft.com/office/drawing/2014/main" id="{DDE5E307-3EA4-42F5-A313-0CC293475757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6186001" y="4015219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7" name="Bildplatzhalter 2">
            <a:extLst>
              <a:ext uri="{FF2B5EF4-FFF2-40B4-BE49-F238E27FC236}">
                <a16:creationId xmlns:a16="http://schemas.microsoft.com/office/drawing/2014/main" id="{CD30C405-945E-4DF5-A288-4D70211B9961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035055" y="1526456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8" name="Bildplatzhalter 2">
            <a:extLst>
              <a:ext uri="{FF2B5EF4-FFF2-40B4-BE49-F238E27FC236}">
                <a16:creationId xmlns:a16="http://schemas.microsoft.com/office/drawing/2014/main" id="{AF9AAE0B-B070-428E-B5C5-3DB211AC10B3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9035055" y="4010297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DAC70196-1744-4D76-ABD9-D19CAAA17D81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B4E9504-A96A-40BE-A37F-6FFCEDAAD2B7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6186001" y="1526457"/>
            <a:ext cx="2669053" cy="2308761"/>
          </a:xfrm>
        </p:spPr>
        <p:txBody>
          <a:bodyPr/>
          <a:lstStyle/>
          <a:p>
            <a:endParaRPr/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BC46CACF-F7A1-47C7-B409-A9CF5B58DC8A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12614" y="4843224"/>
            <a:ext cx="1542390" cy="1286845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 lIns="180000" tIns="180000" rIns="180000" bIns="180000" anchor="b">
            <a:sp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>
              <a:buNone/>
            </a:pPr>
            <a:r>
              <a:t>Bildbeschriftung, passt sich der Grösse an. Kann verschoben werden.</a:t>
            </a:r>
          </a:p>
        </p:txBody>
      </p:sp>
    </p:spTree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>
            <a:extLst>
              <a:ext uri="{FF2B5EF4-FFF2-40B4-BE49-F238E27FC236}">
                <a16:creationId xmlns:a16="http://schemas.microsoft.com/office/drawing/2014/main" id="{CD30C405-945E-4DF5-A288-4D70211B9961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9035055" y="1526456"/>
            <a:ext cx="2669053" cy="4792601"/>
          </a:xfrm>
        </p:spPr>
        <p:txBody>
          <a:bodyPr/>
          <a:lstStyle/>
          <a:p>
            <a:endParaRPr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A61603E-9486-4E72-950E-29693E9E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1" cy="343153"/>
          </a:xfrm>
        </p:spPr>
        <p:txBody>
          <a:bodyPr/>
          <a:lstStyle/>
          <a:p>
            <a:r>
              <a:t>Mastertitelformat bearbeiten</a:t>
            </a:r>
          </a:p>
        </p:txBody>
      </p:sp>
      <p:sp>
        <p:nvSpPr>
          <p:cNvPr id="32" name="SectionTitle">
            <a:extLst>
              <a:ext uri="{FF2B5EF4-FFF2-40B4-BE49-F238E27FC236}">
                <a16:creationId xmlns:a16="http://schemas.microsoft.com/office/drawing/2014/main" id="{71AB54EE-1029-41B4-AE7D-58768642DD5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rot="16200000">
            <a:off x="9549294" y="3842700"/>
            <a:ext cx="4797524" cy="165036"/>
          </a:xfrm>
          <a:custGeom>
            <a:avLst/>
            <a:gdLst/>
            <a:ahLst/>
            <a:cxnLst/>
            <a:rect l="l" t="t" r="r" b="b"/>
            <a:pathLst>
              <a:path h="1007181">
                <a:moveTo>
                  <a:pt x="0" y="0"/>
                </a:moveTo>
                <a:lnTo>
                  <a:pt x="0" y="100718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txBody>
          <a:bodyPr vert="horz" wrap="square" lIns="180000" tIns="36000" rIns="180000" bIns="36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 sz="600" b="0" kern="0" baseline="0">
                <a:solidFill>
                  <a:schemeClr val="accent2"/>
                </a:solidFill>
                <a:latin typeface="+mn-lt"/>
                <a:ea typeface="+mn-lt"/>
                <a:cs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 b="1" kern="0" baseline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​"/>
              <a:defRPr sz="2800">
                <a:latin typeface="+mj-lt"/>
                <a:ea typeface="+mj-lt"/>
                <a:cs typeface="+mj-lt"/>
              </a:defRPr>
            </a:lvl9pPr>
          </a:lstStyle>
          <a:p>
            <a:pPr lvl="0">
              <a:buNone/>
            </a:pPr>
            <a:r>
              <a:t>Quelle, Copyrightinformationen</a:t>
            </a:r>
          </a:p>
        </p:txBody>
      </p:sp>
      <p:sp>
        <p:nvSpPr>
          <p:cNvPr id="37" name="Datumsplatzhalter 36">
            <a:extLst>
              <a:ext uri="{FF2B5EF4-FFF2-40B4-BE49-F238E27FC236}">
                <a16:creationId xmlns:a16="http://schemas.microsoft.com/office/drawing/2014/main" id="{5D763ACC-E891-493B-978C-7B216215FBB7}"/>
              </a:ext>
            </a:extLst>
          </p:cNvPr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fld id="{77D00370-ADE2-4D84-8F42-F9FD869A5B16}" type="datetime4">
              <a:t>17. September 2026</a:t>
            </a:fld>
            <a:endParaRPr/>
          </a:p>
        </p:txBody>
      </p:sp>
      <p:sp>
        <p:nvSpPr>
          <p:cNvPr id="38" name="Fußzeilenplatzhalter 37">
            <a:extLst>
              <a:ext uri="{FF2B5EF4-FFF2-40B4-BE49-F238E27FC236}">
                <a16:creationId xmlns:a16="http://schemas.microsoft.com/office/drawing/2014/main" id="{A2184F8F-AF78-4F1B-B791-233E117E5BFA}"/>
              </a:ext>
            </a:extLst>
          </p:cNvPr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39" name="Foliennummernplatzhalter 38">
            <a:extLst>
              <a:ext uri="{FF2B5EF4-FFF2-40B4-BE49-F238E27FC236}">
                <a16:creationId xmlns:a16="http://schemas.microsoft.com/office/drawing/2014/main" id="{2BF898AB-4B7E-4D50-B215-E030255F2732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E6CB4630-6C6B-4CEE-837D-4B97728D46E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87889" y="914042"/>
            <a:ext cx="8378051" cy="343154"/>
          </a:xfrm>
        </p:spPr>
        <p:txBody>
          <a:bodyPr vert="horz" lIns="0" tIns="0" rIns="0" bIns="0" anchor="ctr">
            <a:noAutofit/>
          </a:bodyPr>
          <a:lstStyle>
            <a:lvl1pPr marL="0" indent="0">
              <a:buNone/>
              <a:defRPr sz="2600"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277200" lvl="0" indent="-457200">
              <a:spcBef>
                <a:spcPct val="0"/>
              </a:spcBef>
              <a:buNone/>
            </a:pPr>
            <a:r>
              <a:t>Untertitel oder Titel Zeile 2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B4E9504-A96A-40BE-A37F-6FFCEDAAD2B7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6186001" y="1526457"/>
            <a:ext cx="2669053" cy="4792601"/>
          </a:xfrm>
        </p:spPr>
        <p:txBody>
          <a:bodyPr/>
          <a:lstStyle/>
          <a:p>
            <a:endParaRPr/>
          </a:p>
        </p:txBody>
      </p:sp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A4968E80-3F8F-4CF2-ADA7-06B3ACC3D4E6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3336947" y="1526455"/>
            <a:ext cx="2669053" cy="4792601"/>
          </a:xfrm>
        </p:spPr>
        <p:txBody>
          <a:bodyPr/>
          <a:lstStyle/>
          <a:p>
            <a:endParaRPr/>
          </a:p>
        </p:txBody>
      </p:sp>
      <p:sp>
        <p:nvSpPr>
          <p:cNvPr id="14" name="Bildplatzhalter 2">
            <a:extLst>
              <a:ext uri="{FF2B5EF4-FFF2-40B4-BE49-F238E27FC236}">
                <a16:creationId xmlns:a16="http://schemas.microsoft.com/office/drawing/2014/main" id="{27A0D89D-474E-4E29-BCB1-B87E9D7BBFC8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487893" y="1526456"/>
            <a:ext cx="2669053" cy="4792601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zlich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5636ACB-00E9-49C6-91F6-D7B18744EC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C9E13AAD-9D07-4079-A34F-9896158DD170}" type="datetime4">
              <a:t>17. September 2026</a:t>
            </a:fld>
            <a:endParaRPr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744719A-5B94-49C4-82DA-2549B77AC07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endParaRPr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69BC52-BD35-4CD0-835D-6AC102579E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noFill/>
              </a:defRPr>
            </a:lvl1pPr>
          </a:lstStyle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97F58F-34E4-43C1-8D73-4627D6AC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889" y="3429000"/>
            <a:ext cx="8378051" cy="343153"/>
          </a:xfrm>
        </p:spPr>
        <p:txBody>
          <a:bodyPr/>
          <a:lstStyle>
            <a:lvl1pPr>
              <a:buNone/>
              <a:defRPr sz="4000">
                <a:solidFill>
                  <a:schemeClr val="accent1"/>
                </a:solidFill>
              </a:defRPr>
            </a:lvl1pPr>
          </a:lstStyle>
          <a:p>
            <a:r>
              <a:t>Vielen dank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3CB1C8E-AE9A-4F07-BCA6-74A832C53CE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7891" y="4399378"/>
            <a:ext cx="8378050" cy="269581"/>
          </a:xfrm>
        </p:spPr>
        <p:txBody>
          <a:bodyPr anchor="ctr"/>
          <a:lstStyle>
            <a:lvl1pPr marL="0" indent="0">
              <a:buNone/>
              <a:defRPr cap="all" baseline="0">
                <a:solidFill>
                  <a:schemeClr val="accent2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Autor / Funktion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400A2413-7A0D-440C-970A-7005F9071C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7890" y="4710476"/>
            <a:ext cx="8378050" cy="269581"/>
          </a:xfrm>
        </p:spPr>
        <p:txBody>
          <a:bodyPr anchor="ctr"/>
          <a:lstStyle>
            <a:lvl1pPr marL="0" indent="0">
              <a:buNone/>
              <a:defRPr cap="all" baseline="0">
                <a:solidFill>
                  <a:srgbClr val="B6ADA5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buNone/>
            </a:pPr>
            <a:r>
              <a:t>Klinik</a:t>
            </a:r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46889C0-8CE1-4E26-9820-3A9B5E64C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88" y="534019"/>
            <a:ext cx="8378052" cy="34315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r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9DB45F-9F36-4012-8E6C-B36927165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888" y="1526457"/>
            <a:ext cx="11216223" cy="4797524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  <a:p>
            <a:pPr lvl="5">
              <a:buNone/>
            </a:pPr>
            <a:r>
              <a:t>Sechste Ebene</a:t>
            </a:r>
          </a:p>
          <a:p>
            <a:pPr lvl="6">
              <a:buNone/>
            </a:pPr>
            <a:r>
              <a:t>Siebente Ebene</a:t>
            </a:r>
          </a:p>
          <a:p>
            <a:pPr lvl="7">
              <a:buNone/>
            </a:pPr>
            <a:r>
              <a:t>Achte Ebene</a:t>
            </a:r>
          </a:p>
          <a:p>
            <a:pPr lvl="8">
              <a:buNone/>
            </a:pPr>
            <a:r>
              <a:t>Neunte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85915D-67E2-4AA7-AC89-A8AE0952D700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87888" y="6499060"/>
            <a:ext cx="1980268" cy="183860"/>
          </a:xfrm>
          <a:prstGeom prst="rect">
            <a:avLst/>
          </a:prstGeom>
        </p:spPr>
        <p:txBody>
          <a:bodyPr vert="horz" lIns="0" tIns="0" rIns="0" bIns="0" anchor="ctr"/>
          <a:lstStyle>
            <a:lvl1pPr algn="l">
              <a:buNone/>
              <a:defRPr sz="800">
                <a:solidFill>
                  <a:schemeClr val="accent2"/>
                </a:solidFill>
              </a:defRPr>
            </a:lvl1pPr>
          </a:lstStyle>
          <a:p>
            <a:fld id="{9B7C2189-7617-49BE-9B30-6168D70A6539}" type="datetime4">
              <a:t>17. September 2026</a:t>
            </a:fld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6AF2C7-8687-458F-B0C1-B011513F93B6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468159" y="6499060"/>
            <a:ext cx="7255685" cy="183860"/>
          </a:xfrm>
          <a:prstGeom prst="rect">
            <a:avLst/>
          </a:prstGeom>
        </p:spPr>
        <p:txBody>
          <a:bodyPr vert="horz" lIns="0" tIns="0" rIns="0" bIns="0" anchor="ctr"/>
          <a:lstStyle>
            <a:lvl1pPr algn="ctr">
              <a:buNone/>
              <a:defRPr sz="800">
                <a:solidFill>
                  <a:schemeClr val="accent2"/>
                </a:solidFill>
              </a:defRPr>
            </a:lvl1pPr>
          </a:lstStyle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329EA2-5AC7-40F1-954B-A0C41186EC8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704111" y="6499060"/>
            <a:ext cx="487888" cy="183860"/>
          </a:xfrm>
          <a:prstGeom prst="rect">
            <a:avLst/>
          </a:prstGeom>
        </p:spPr>
        <p:txBody>
          <a:bodyPr vert="horz" lIns="0" tIns="0" rIns="0" bIns="0" anchor="ctr"/>
          <a:lstStyle>
            <a:lvl1pPr algn="ctr">
              <a:buNone/>
              <a:defRPr sz="800" b="1">
                <a:solidFill>
                  <a:schemeClr val="accent4"/>
                </a:solidFill>
              </a:defRPr>
            </a:lvl1pPr>
          </a:lstStyle>
          <a:p>
            <a:fld id="{7649BA20-211D-40FD-BE05-A926193F0C26}" type="slidenum">
              <a:t>‹Nr.›</a:t>
            </a:fld>
            <a:endParaRPr/>
          </a:p>
        </p:txBody>
      </p:sp>
      <p:sp>
        <p:nvSpPr>
          <p:cNvPr id="7" name="empower - DO NOT DELETE!!!" hidden="1">
            <a:extLst>
              <a:ext uri="{FF2B5EF4-FFF2-40B4-BE49-F238E27FC236}">
                <a16:creationId xmlns:a16="http://schemas.microsoft.com/office/drawing/2014/main" id="{A5402C44-C109-4F5B-9FBC-0C57238790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buNone/>
            </a:pPr>
            <a:endParaRPr/>
          </a:p>
        </p:txBody>
      </p:sp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897992B1-9676-47D8-A7F9-BBE010B556EC}"/>
              </a:ext>
            </a:extLst>
          </p:cNvPr>
          <p:cNvSpPr>
            <a:spLocks noGrp="1"/>
          </p:cNvSpPr>
          <p:nvPr/>
        </p:nvSpPr>
        <p:spPr>
          <a:xfrm>
            <a:off x="9635068" y="990602"/>
            <a:ext cx="2159000" cy="287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r">
              <a:buNone/>
            </a:pPr>
            <a:endParaRPr sz="1200">
              <a:solidFill>
                <a:schemeClr val="accent6"/>
              </a:solidFill>
            </a:endParaRPr>
          </a:p>
        </p:txBody>
      </p:sp>
      <p:pic>
        <p:nvPicPr>
          <p:cNvPr id="18" name="Grafik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28654" y="6330000"/>
            <a:ext cx="975457" cy="280000"/>
          </a:xfrm>
          <a:prstGeom prst="rect">
            <a:avLst/>
          </a:prstGeom>
        </p:spPr>
      </p:pic>
      <p:pic>
        <p:nvPicPr>
          <p:cNvPr id="19" name="LogoCZA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41619" y="517066"/>
            <a:ext cx="1962492" cy="5145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>
        <a:lnSpc>
          <a:spcPct val="100000"/>
        </a:lnSpc>
        <a:spcBef>
          <a:spcPct val="0"/>
        </a:spcBef>
        <a:buNone/>
        <a:defRPr sz="2600" kern="1200" cap="all" baseline="0">
          <a:solidFill>
            <a:schemeClr val="tx2"/>
          </a:solidFill>
          <a:latin typeface="+mj-lt"/>
          <a:ea typeface="+mj-lt"/>
          <a:cs typeface="+mj-lt"/>
        </a:defRPr>
      </a:lvl1pPr>
    </p:titleStyle>
    <p:bodyStyle>
      <a:lvl1pPr marL="18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800" kern="1200">
          <a:solidFill>
            <a:schemeClr val="accent1"/>
          </a:solidFill>
          <a:latin typeface="+mn-lt"/>
          <a:ea typeface="+mn-lt"/>
          <a:cs typeface="+mn-lt"/>
        </a:defRPr>
      </a:lvl1pPr>
      <a:lvl2pPr marL="0" indent="0" algn="l" defTabSz="914400">
        <a:lnSpc>
          <a:spcPct val="100000"/>
        </a:lnSpc>
        <a:spcBef>
          <a:spcPts val="300"/>
        </a:spcBef>
        <a:spcAft>
          <a:spcPts val="300"/>
        </a:spcAft>
        <a:buFont typeface="Arial"/>
        <a:buNone/>
        <a:defRPr sz="1800" b="1" kern="1200" cap="all" baseline="0">
          <a:solidFill>
            <a:schemeClr val="accent4"/>
          </a:solidFill>
          <a:latin typeface="+mn-lt"/>
          <a:ea typeface="+mn-lt"/>
          <a:cs typeface="+mn-lt"/>
        </a:defRPr>
      </a:lvl2pPr>
      <a:lvl3pPr marL="0" indent="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None/>
        <a:defRPr sz="1800" kern="1200">
          <a:solidFill>
            <a:schemeClr val="accent1"/>
          </a:solidFill>
          <a:latin typeface="+mn-lt"/>
          <a:ea typeface="+mn-lt"/>
          <a:cs typeface="+mn-lt"/>
        </a:defRPr>
      </a:lvl3pPr>
      <a:lvl4pPr marL="36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800" kern="1200">
          <a:solidFill>
            <a:schemeClr val="accent1"/>
          </a:solidFill>
          <a:latin typeface="+mn-lt"/>
          <a:ea typeface="+mn-lt"/>
          <a:cs typeface="+mn-lt"/>
        </a:defRPr>
      </a:lvl4pPr>
      <a:lvl5pPr marL="54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600" kern="1200">
          <a:solidFill>
            <a:schemeClr val="accent1"/>
          </a:solidFill>
          <a:latin typeface="+mn-lt"/>
          <a:ea typeface="+mn-lt"/>
          <a:cs typeface="+mn-lt"/>
        </a:defRPr>
      </a:lvl5pPr>
      <a:lvl6pPr marL="72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400" kern="1200">
          <a:solidFill>
            <a:schemeClr val="accent1"/>
          </a:solidFill>
          <a:latin typeface="+mn-lt"/>
          <a:ea typeface="+mn-lt"/>
          <a:cs typeface="+mn-lt"/>
        </a:defRPr>
      </a:lvl6pPr>
      <a:lvl7pPr marL="90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200" kern="1200">
          <a:solidFill>
            <a:schemeClr val="accent1"/>
          </a:solidFill>
          <a:latin typeface="+mn-lt"/>
          <a:ea typeface="+mn-lt"/>
          <a:cs typeface="+mn-lt"/>
        </a:defRPr>
      </a:lvl7pPr>
      <a:lvl8pPr marL="108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200" kern="1200">
          <a:solidFill>
            <a:schemeClr val="accent1"/>
          </a:solidFill>
          <a:latin typeface="+mn-lt"/>
          <a:ea typeface="+mn-lt"/>
          <a:cs typeface="+mn-lt"/>
        </a:defRPr>
      </a:lvl8pPr>
      <a:lvl9pPr marL="1260000" indent="-180000" algn="l" defTabSz="914400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Arial"/>
        <a:buChar char="•"/>
        <a:defRPr sz="1200" kern="1200">
          <a:solidFill>
            <a:schemeClr val="accent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5" userDrawn="1">
          <p15:clr>
            <a:srgbClr val="F26B43"/>
          </p15:clr>
        </p15:guide>
        <p15:guide id="2" pos="306" userDrawn="1">
          <p15:clr>
            <a:srgbClr val="F26B43"/>
          </p15:clr>
        </p15:guide>
        <p15:guide id="3" orient="horz" pos="553" userDrawn="1">
          <p15:clr>
            <a:srgbClr val="F26B43"/>
          </p15:clr>
        </p15:guide>
        <p15:guide id="4" orient="horz" pos="962" userDrawn="1">
          <p15:clr>
            <a:srgbClr val="F26B43"/>
          </p15:clr>
        </p15:guide>
        <p15:guide id="5" orient="horz" pos="3985" userDrawn="1">
          <p15:clr>
            <a:srgbClr val="F26B43"/>
          </p15:clr>
        </p15:guide>
        <p15:guide id="6" pos="73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728CDBC-26C2-446A-B99C-D08ED75AAD3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de-AT" dirty="0"/>
              <a:t>PD</a:t>
            </a:r>
            <a:endParaRPr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7BF944-D19F-4DDA-9582-D8C5AD662F2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AD75FED6-38D0-DE9C-92C0-6E7FA635581C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1</a:t>
            </a:fld>
            <a:endParaRPr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A5AC6B-8F67-404E-9F40-63945FE0D6A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1B96A0E-AFE1-417B-89EC-23F01A069CE4}" type="datetime4">
              <a:rPr lang="de-DE"/>
              <a:t>17. September 2026</a:t>
            </a:fld>
            <a:endParaRPr/>
          </a:p>
        </p:txBody>
      </p:sp>
      <p:pic>
        <p:nvPicPr>
          <p:cNvPr id="105" name="LogoCZAgro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000" y="1472786"/>
            <a:ext cx="6200000" cy="1625609"/>
          </a:xfrm>
          <a:prstGeom prst="rect">
            <a:avLst/>
          </a:prstGeom>
        </p:spPr>
      </p:pic>
      <p:sp>
        <p:nvSpPr>
          <p:cNvPr id="100" name="Welcome">
            <a:extLst>
              <a:ext uri="{FF2B5EF4-FFF2-40B4-BE49-F238E27FC236}">
                <a16:creationId xmlns:a16="http://schemas.microsoft.com/office/drawing/2014/main" id="{705C82FC-1F18-4926-9FB1-6F16ECBE80D5}"/>
              </a:ext>
            </a:extLst>
          </p:cNvPr>
          <p:cNvSpPr>
            <a:spLocks noGrp="1"/>
          </p:cNvSpPr>
          <p:nvPr/>
        </p:nvSpPr>
        <p:spPr>
          <a:xfrm>
            <a:off x="487888" y="3721527"/>
            <a:ext cx="11216224" cy="16000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sz="3600" b="1" dirty="0">
                <a:solidFill>
                  <a:srgbClr val="003F72"/>
                </a:solidFill>
                <a:latin typeface="Arial"/>
                <a:ea typeface="Arial"/>
                <a:cs typeface="Arial"/>
              </a:rPr>
              <a:t>Scalpel, Scope, or Syringe?</a:t>
            </a:r>
          </a:p>
          <a:p>
            <a:pPr algn="ctr">
              <a:spcBef>
                <a:spcPts val="700"/>
              </a:spcBef>
              <a:buNone/>
            </a:pPr>
            <a:r>
              <a:rPr sz="16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The Future of Obesity Therapy — Surgery, Endoscopy, and Pharmacotherapy in Comparison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D4EDCD-ACAA-5CE4-16D8-FFC804A0962B}"/>
              </a:ext>
            </a:extLst>
          </p:cNvPr>
          <p:cNvSpPr txBox="1"/>
          <p:nvPr/>
        </p:nvSpPr>
        <p:spPr>
          <a:xfrm>
            <a:off x="3413347" y="5729216"/>
            <a:ext cx="591053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PD Dr. med. Marko Kraljević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271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7E19CA-31CD-42DC-A031-AC115A780111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E2598689-54C9-18A7-3A19-ED76AA08988F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2</a:t>
            </a:fld>
            <a:endParaRPr/>
          </a:p>
        </p:txBody>
      </p:sp>
      <p:sp>
        <p:nvSpPr>
          <p:cNvPr id="100" name="Intro">
            <a:extLst>
              <a:ext uri="{FF2B5EF4-FFF2-40B4-BE49-F238E27FC236}">
                <a16:creationId xmlns:a16="http://schemas.microsoft.com/office/drawing/2014/main" id="{591006F7-047F-40D4-831A-255654C91CD1}"/>
              </a:ext>
            </a:extLst>
          </p:cNvPr>
          <p:cNvSpPr>
            <a:spLocks noGrp="1"/>
          </p:cNvSpPr>
          <p:nvPr/>
        </p:nvSpPr>
        <p:spPr>
          <a:xfrm>
            <a:off x="487888" y="1550000"/>
            <a:ext cx="11216224" cy="1150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r>
              <a:rPr sz="1900">
                <a:solidFill>
                  <a:srgbClr val="534C46"/>
                </a:solidFill>
                <a:latin typeface="Arial"/>
                <a:ea typeface="Arial"/>
                <a:cs typeface="Arial"/>
              </a:rPr>
              <a:t>Obesity care is in transition: bariatric surgery, endoscopic procedures, and GLP-1/GIP pharmacotherapy increasingly compete and complement one another. Current evidence shows no single “winning procedure”, but rather calls for a differentiated, patient-specific strategy.</a:t>
            </a:r>
          </a:p>
        </p:txBody>
      </p:sp>
      <p:sp>
        <p:nvSpPr>
          <p:cNvPr id="101" name="Stat1">
            <a:extLst>
              <a:ext uri="{FF2B5EF4-FFF2-40B4-BE49-F238E27FC236}">
                <a16:creationId xmlns:a16="http://schemas.microsoft.com/office/drawing/2014/main" id="{2FA06FF0-3DC2-41F3-9340-2DD2973ECA88}"/>
              </a:ext>
            </a:extLst>
          </p:cNvPr>
          <p:cNvSpPr>
            <a:spLocks noGrp="1"/>
          </p:cNvSpPr>
          <p:nvPr/>
        </p:nvSpPr>
        <p:spPr>
          <a:xfrm>
            <a:off x="487888" y="3050000"/>
            <a:ext cx="3538741" cy="2500000"/>
          </a:xfrm>
          <a:prstGeom prst="roundRect">
            <a:avLst>
              <a:gd name="adj" fmla="val 5000"/>
            </a:avLst>
          </a:prstGeom>
          <a:solidFill>
            <a:srgbClr val="003F72"/>
          </a:solidFill>
          <a:ln>
            <a:noFill/>
          </a:ln>
        </p:spPr>
        <p:txBody>
          <a:bodyPr wrap="square" lIns="228600" tIns="182880" rIns="228600" bIns="182880" anchor="ctr">
            <a:normAutofit/>
          </a:bodyPr>
          <a:lstStyle/>
          <a:p>
            <a:pPr algn="ctr">
              <a:buNone/>
            </a:pPr>
            <a:r>
              <a:rPr sz="6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Scalpel</a:t>
            </a:r>
          </a:p>
          <a:p>
            <a:pPr algn="ctr">
              <a:spcBef>
                <a:spcPts val="600"/>
              </a:spcBef>
              <a:buNone/>
            </a:pPr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Bariatric &amp; metabolic surgery</a:t>
            </a:r>
          </a:p>
        </p:txBody>
      </p:sp>
      <p:sp>
        <p:nvSpPr>
          <p:cNvPr id="102" name="Stat2">
            <a:extLst>
              <a:ext uri="{FF2B5EF4-FFF2-40B4-BE49-F238E27FC236}">
                <a16:creationId xmlns:a16="http://schemas.microsoft.com/office/drawing/2014/main" id="{EB963F8A-5AAC-4E9F-B353-2916300309D0}"/>
              </a:ext>
            </a:extLst>
          </p:cNvPr>
          <p:cNvSpPr>
            <a:spLocks noGrp="1"/>
          </p:cNvSpPr>
          <p:nvPr/>
        </p:nvSpPr>
        <p:spPr>
          <a:xfrm>
            <a:off x="4326629" y="3050000"/>
            <a:ext cx="3538741" cy="2500000"/>
          </a:xfrm>
          <a:prstGeom prst="roundRect">
            <a:avLst>
              <a:gd name="adj" fmla="val 5000"/>
            </a:avLst>
          </a:prstGeom>
          <a:solidFill>
            <a:srgbClr val="0094D4"/>
          </a:solidFill>
          <a:ln>
            <a:noFill/>
          </a:ln>
        </p:spPr>
        <p:txBody>
          <a:bodyPr wrap="square" lIns="228600" tIns="182880" rIns="228600" bIns="182880" anchor="ctr">
            <a:normAutofit/>
          </a:bodyPr>
          <a:lstStyle/>
          <a:p>
            <a:pPr algn="ctr">
              <a:buNone/>
            </a:pPr>
            <a:r>
              <a:rPr sz="6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Syringe</a:t>
            </a:r>
          </a:p>
          <a:p>
            <a:pPr algn="ctr">
              <a:spcBef>
                <a:spcPts val="600"/>
              </a:spcBef>
              <a:buNone/>
            </a:pPr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GLP-1/GIP pharmacotherapy</a:t>
            </a:r>
          </a:p>
        </p:txBody>
      </p:sp>
      <p:sp>
        <p:nvSpPr>
          <p:cNvPr id="103" name="Stat3">
            <a:extLst>
              <a:ext uri="{FF2B5EF4-FFF2-40B4-BE49-F238E27FC236}">
                <a16:creationId xmlns:a16="http://schemas.microsoft.com/office/drawing/2014/main" id="{2E0DDA14-7847-4355-9D26-F1E8383E5A2D}"/>
              </a:ext>
            </a:extLst>
          </p:cNvPr>
          <p:cNvSpPr>
            <a:spLocks noGrp="1"/>
          </p:cNvSpPr>
          <p:nvPr/>
        </p:nvSpPr>
        <p:spPr>
          <a:xfrm>
            <a:off x="8165370" y="3050000"/>
            <a:ext cx="3538741" cy="2500000"/>
          </a:xfrm>
          <a:prstGeom prst="roundRect">
            <a:avLst>
              <a:gd name="adj" fmla="val 5000"/>
            </a:avLst>
          </a:prstGeom>
          <a:solidFill>
            <a:srgbClr val="F7A300"/>
          </a:solidFill>
          <a:ln>
            <a:noFill/>
          </a:ln>
        </p:spPr>
        <p:txBody>
          <a:bodyPr wrap="square" lIns="228600" tIns="182880" rIns="228600" bIns="182880" anchor="ctr">
            <a:normAutofit/>
          </a:bodyPr>
          <a:lstStyle/>
          <a:p>
            <a:pPr algn="ctr">
              <a:buNone/>
            </a:pPr>
            <a:r>
              <a:rPr sz="6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Scope</a:t>
            </a:r>
          </a:p>
          <a:p>
            <a:pPr algn="ctr">
              <a:spcBef>
                <a:spcPts val="600"/>
              </a:spcBef>
              <a:buNone/>
            </a:pPr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Endoscopic procedures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35C7B49-C347-BD95-715A-2A447EDD416D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33092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Scalpel — Bariatric &amp; Metabolic Surgery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202359C0-8A7A-196E-DD58-8E6569619F09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3</a:t>
            </a:fld>
            <a:endParaRPr/>
          </a:p>
        </p:txBody>
      </p:sp>
      <p:sp>
        <p:nvSpPr>
          <p:cNvPr id="100" name="Left">
            <a:extLst>
              <a:ext uri="{FF2B5EF4-FFF2-40B4-BE49-F238E27FC236}">
                <a16:creationId xmlns:a16="http://schemas.microsoft.com/office/drawing/2014/main" id="{598631D9-2FD8-4A99-AA7A-4DF205318347}"/>
              </a:ext>
            </a:extLst>
          </p:cNvPr>
          <p:cNvSpPr>
            <a:spLocks noGrp="1"/>
          </p:cNvSpPr>
          <p:nvPr/>
        </p:nvSpPr>
        <p:spPr>
          <a:xfrm>
            <a:off x="487888" y="1650000"/>
            <a:ext cx="6300000" cy="43000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r>
              <a:rPr sz="2200" b="1" dirty="0">
                <a:solidFill>
                  <a:srgbClr val="003F72"/>
                </a:solidFill>
                <a:latin typeface="Arial"/>
                <a:ea typeface="Arial"/>
                <a:cs typeface="Arial"/>
              </a:rPr>
              <a:t>The gold standard for durable weight loss</a:t>
            </a:r>
          </a:p>
          <a:p>
            <a:pPr marL="342900" indent="-342900">
              <a:spcBef>
                <a:spcPts val="18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Greatest, most durable weight loss: ~23–27% total weight loss (TWL) at 10 years, with superior T2D remission (</a:t>
            </a:r>
            <a:r>
              <a:rPr sz="18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Pipek</a:t>
            </a: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Sci Rep 2024)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Network meta-analysis (30 RCTs, n=20,015): surgery significantly outperforms GLP-1 agonists in %TWL, BMI, waist circumference and HbA1c — except vs. tirzepatide alone (Sabatella et al., Obesity 2026)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Two-center cohort (n=44,025): sleeve gastrectomy 22–24% TWL, RYGB 28–30% TWL, vs. 7–11% (tirzepatide) and 5–7% (semaglutide) (Brown et al., Obesity 2026)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Despite higher upfront cost, surgery has lower out-of-pocket costs than continued GLP-1 therapy over 24 months (Rivero-Moreno et al., JLAST 2026)</a:t>
            </a:r>
          </a:p>
        </p:txBody>
      </p:sp>
      <p:sp>
        <p:nvSpPr>
          <p:cNvPr id="101" name="Panel">
            <a:extLst>
              <a:ext uri="{FF2B5EF4-FFF2-40B4-BE49-F238E27FC236}">
                <a16:creationId xmlns:a16="http://schemas.microsoft.com/office/drawing/2014/main" id="{E3E469F2-7D6F-4EBB-8A93-CFA518AF9893}"/>
              </a:ext>
            </a:extLst>
          </p:cNvPr>
          <p:cNvSpPr>
            <a:spLocks noGrp="1"/>
          </p:cNvSpPr>
          <p:nvPr/>
        </p:nvSpPr>
        <p:spPr>
          <a:xfrm>
            <a:off x="7100000" y="1650000"/>
            <a:ext cx="4604112" cy="4300000"/>
          </a:xfrm>
          <a:prstGeom prst="roundRect">
            <a:avLst>
              <a:gd name="adj" fmla="val 4000"/>
            </a:avLst>
          </a:prstGeom>
          <a:solidFill>
            <a:srgbClr val="003F72"/>
          </a:solidFill>
          <a:ln>
            <a:noFill/>
          </a:ln>
        </p:spPr>
        <p:txBody>
          <a:bodyPr wrap="square" lIns="365760" tIns="274320" rIns="365760" bIns="274320" anchor="ctr">
            <a:normAutofit/>
          </a:bodyPr>
          <a:lstStyle/>
          <a:p>
            <a:pPr algn="ctr">
              <a:buNone/>
            </a:pPr>
            <a:r>
              <a:rPr sz="1800">
                <a:solidFill>
                  <a:srgbClr val="FFFFFF"/>
                </a:solidFill>
                <a:latin typeface="Arial"/>
                <a:ea typeface="Arial"/>
                <a:cs typeface="Arial"/>
              </a:rPr>
              <a:t>Bariatric surgery</a:t>
            </a:r>
          </a:p>
          <a:p>
            <a:pPr algn="ctr">
              <a:spcBef>
                <a:spcPts val="1200"/>
              </a:spcBef>
              <a:buNone/>
            </a:pPr>
            <a:r>
              <a:rPr sz="6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23–27%</a:t>
            </a:r>
          </a:p>
          <a:p>
            <a:pPr algn="ctr">
              <a:spcBef>
                <a:spcPts val="1200"/>
              </a:spcBef>
              <a:buNone/>
            </a:pPr>
            <a:r>
              <a:rPr sz="1600">
                <a:solidFill>
                  <a:srgbClr val="FFFFFF"/>
                </a:solidFill>
                <a:latin typeface="Arial"/>
                <a:ea typeface="Arial"/>
                <a:cs typeface="Arial"/>
              </a:rPr>
              <a:t>Total weight loss (TWL) at 10 years — plus superior T2D remission and lower cardiovascular mortality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4DBAB7D-D345-E57F-C9F7-5843B56BC897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34116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BCE57E65-C542-4EE2-9222-C8C3D8B00FB9}"/>
              </a:ext>
            </a:extLst>
          </p:cNvPr>
          <p:cNvSpPr>
            <a:spLocks noGrp="1"/>
          </p:cNvSpPr>
          <p:nvPr/>
        </p:nvSpPr>
        <p:spPr>
          <a:xfrm>
            <a:off x="485775" y="504825"/>
            <a:ext cx="8858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sz="2550" b="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SURGERY VS. GLP-1 RA: PANEL A</a:t>
            </a:r>
            <a:endParaRPr lang="de-AT" sz="255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lang="de-AT" sz="2000" dirty="0">
                <a:latin typeface="Arial"/>
                <a:ea typeface="Arial"/>
                <a:cs typeface="Arial"/>
              </a:rPr>
              <a:t>absolute change in BMI (kg/m</a:t>
            </a:r>
            <a:r>
              <a:rPr lang="de-AT" sz="2000" baseline="30000" dirty="0">
                <a:latin typeface="Arial"/>
                <a:ea typeface="Arial"/>
                <a:cs typeface="Arial"/>
              </a:rPr>
              <a:t>2</a:t>
            </a:r>
            <a:r>
              <a:rPr lang="de-AT" sz="2000" dirty="0">
                <a:latin typeface="Arial"/>
                <a:ea typeface="Arial"/>
                <a:cs typeface="Arial"/>
              </a:rPr>
              <a:t>) at 6 months</a:t>
            </a:r>
            <a:endParaRPr sz="2000" b="0" dirty="0">
              <a:latin typeface="Arial"/>
              <a:ea typeface="Arial"/>
              <a:cs typeface="Arial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6DE2DDE-C9D3-4A35-8D73-4DF27BE4BCED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5775" y="2349703"/>
            <a:ext cx="11220450" cy="2777719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3FC84E9-4289-4ADF-BD38-B9B8FBA2EBFE}"/>
              </a:ext>
            </a:extLst>
          </p:cNvPr>
          <p:cNvSpPr>
            <a:spLocks noGrp="1"/>
          </p:cNvSpPr>
          <p:nvPr/>
        </p:nvSpPr>
        <p:spPr>
          <a:xfrm>
            <a:off x="11620500" y="647700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094D4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C9828AC-8E28-F8BF-85DC-2BF4EF9A9AF1}"/>
              </a:ext>
            </a:extLst>
          </p:cNvPr>
          <p:cNvSpPr txBox="1"/>
          <p:nvPr/>
        </p:nvSpPr>
        <p:spPr>
          <a:xfrm>
            <a:off x="9213170" y="5870615"/>
            <a:ext cx="249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Tahir et al. DOM. 2026</a:t>
            </a:r>
          </a:p>
        </p:txBody>
      </p:sp>
    </p:spTree>
    <p:extLst>
      <p:ext uri="{BB962C8B-B14F-4D97-AF65-F5344CB8AC3E}">
        <p14:creationId xmlns:p14="http://schemas.microsoft.com/office/powerpoint/2010/main" val="207235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C70C454-1096-482D-AA05-F9ED4B445194}"/>
              </a:ext>
            </a:extLst>
          </p:cNvPr>
          <p:cNvSpPr>
            <a:spLocks noGrp="1"/>
          </p:cNvSpPr>
          <p:nvPr/>
        </p:nvSpPr>
        <p:spPr>
          <a:xfrm>
            <a:off x="485775" y="504825"/>
            <a:ext cx="8858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sz="2550" b="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SURGERY VS. GLP-1 RA: PANEL B</a:t>
            </a:r>
            <a:endParaRPr lang="de-AT" sz="255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  <a:p>
            <a:pPr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lang="de-AT" sz="2000" b="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absolute change in BMI (kg/m</a:t>
            </a:r>
            <a:r>
              <a:rPr lang="de-AT" sz="2000" b="0" baseline="30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2</a:t>
            </a:r>
            <a:r>
              <a:rPr lang="de-AT" sz="2000" b="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) </a:t>
            </a:r>
            <a:r>
              <a:rPr lang="de-AT" sz="2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at ≤ 1 </a:t>
            </a:r>
            <a:r>
              <a:rPr lang="de-AT" sz="2000" dirty="0" err="1">
                <a:solidFill>
                  <a:srgbClr val="756A60"/>
                </a:solidFill>
                <a:latin typeface="Arial"/>
                <a:ea typeface="Arial"/>
                <a:cs typeface="Arial"/>
              </a:rPr>
              <a:t>year</a:t>
            </a:r>
            <a:r>
              <a:rPr lang="de-AT" sz="2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 </a:t>
            </a:r>
            <a:endParaRPr sz="200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5775" y="1985367"/>
            <a:ext cx="11220450" cy="350639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889CC466-68BE-4BCB-AEB2-856A03E3C9D1}"/>
              </a:ext>
            </a:extLst>
          </p:cNvPr>
          <p:cNvSpPr>
            <a:spLocks noGrp="1"/>
          </p:cNvSpPr>
          <p:nvPr/>
        </p:nvSpPr>
        <p:spPr>
          <a:xfrm>
            <a:off x="11620500" y="647700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094D4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30EC587-A911-B8E7-6F18-6C5EC288E829}"/>
              </a:ext>
            </a:extLst>
          </p:cNvPr>
          <p:cNvSpPr txBox="1"/>
          <p:nvPr/>
        </p:nvSpPr>
        <p:spPr>
          <a:xfrm>
            <a:off x="9213170" y="5870615"/>
            <a:ext cx="249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Tahir et al. DOM. 2026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AF9144F-172C-F17E-95AE-F652D7D48B93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072352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61B155A-5B48-4F87-8F3D-0746DE7D16A8}"/>
              </a:ext>
            </a:extLst>
          </p:cNvPr>
          <p:cNvSpPr>
            <a:spLocks noGrp="1"/>
          </p:cNvSpPr>
          <p:nvPr/>
        </p:nvSpPr>
        <p:spPr>
          <a:xfrm>
            <a:off x="485775" y="504825"/>
            <a:ext cx="8858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sz="2550" b="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SURGERY VS. GLP-1 RA: PANEL C</a:t>
            </a:r>
            <a:endParaRPr lang="de-AT" sz="255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  <a:p>
            <a:pPr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lang="de-AT" sz="2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absolute change in </a:t>
            </a:r>
            <a:r>
              <a:rPr lang="de-AT" sz="2000" dirty="0">
                <a:solidFill>
                  <a:srgbClr val="756A60"/>
                </a:solidFill>
                <a:latin typeface="Arial"/>
                <a:cs typeface="Arial"/>
              </a:rPr>
              <a:t>BMI</a:t>
            </a:r>
            <a:r>
              <a:rPr kumimoji="0" lang="de-AT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lang="de-AT" sz="2000" dirty="0">
                <a:solidFill>
                  <a:srgbClr val="756A60"/>
                </a:solidFill>
                <a:latin typeface="Arial"/>
                <a:cs typeface="Arial"/>
              </a:rPr>
              <a:t>(kg/m</a:t>
            </a:r>
            <a:r>
              <a:rPr lang="de-AT" sz="2000" baseline="30000" dirty="0">
                <a:solidFill>
                  <a:srgbClr val="756A60"/>
                </a:solidFill>
                <a:latin typeface="Arial"/>
                <a:cs typeface="Arial"/>
              </a:rPr>
              <a:t>2</a:t>
            </a:r>
            <a:r>
              <a:rPr lang="de-AT" sz="2000" dirty="0">
                <a:solidFill>
                  <a:srgbClr val="756A60"/>
                </a:solidFill>
                <a:latin typeface="Arial"/>
                <a:cs typeface="Arial"/>
              </a:rPr>
              <a:t>) </a:t>
            </a:r>
            <a:r>
              <a:rPr lang="de-AT" sz="2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at &gt; 1 </a:t>
            </a:r>
            <a:r>
              <a:rPr lang="de-AT" sz="2000" dirty="0" err="1">
                <a:solidFill>
                  <a:srgbClr val="756A60"/>
                </a:solidFill>
                <a:latin typeface="Arial"/>
                <a:ea typeface="Arial"/>
                <a:cs typeface="Arial"/>
              </a:rPr>
              <a:t>year</a:t>
            </a:r>
            <a:r>
              <a:rPr lang="de-AT" sz="2000" dirty="0">
                <a:solidFill>
                  <a:srgbClr val="756A60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endParaRPr lang="de-AT" sz="255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endParaRPr sz="2550" b="0" dirty="0">
              <a:solidFill>
                <a:srgbClr val="756A6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5775" y="2119596"/>
            <a:ext cx="11220450" cy="323793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9BAFC888-F3A0-4761-8648-6F1A79CAFA83}"/>
              </a:ext>
            </a:extLst>
          </p:cNvPr>
          <p:cNvSpPr>
            <a:spLocks noGrp="1"/>
          </p:cNvSpPr>
          <p:nvPr/>
        </p:nvSpPr>
        <p:spPr>
          <a:xfrm>
            <a:off x="11620500" y="647700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094D4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8817E2-8C08-BD40-D402-617231F61485}"/>
              </a:ext>
            </a:extLst>
          </p:cNvPr>
          <p:cNvSpPr txBox="1"/>
          <p:nvPr/>
        </p:nvSpPr>
        <p:spPr>
          <a:xfrm>
            <a:off x="9213170" y="5870615"/>
            <a:ext cx="249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Tahir et al. DOM. 2026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3BBBB4C-82ED-B0C2-3EA0-04E76F560C90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072352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Syringe — GLP-1/GIP Receptor Agonists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7E19CA-31CD-42DC-A031-AC115A780111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D3D7D1C8-AE23-AA48-DF65-C742588DBE47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7</a:t>
            </a:fld>
            <a:endParaRPr/>
          </a:p>
        </p:txBody>
      </p:sp>
      <p:sp>
        <p:nvSpPr>
          <p:cNvPr id="100" name="Left">
            <a:extLst>
              <a:ext uri="{FF2B5EF4-FFF2-40B4-BE49-F238E27FC236}">
                <a16:creationId xmlns:a16="http://schemas.microsoft.com/office/drawing/2014/main" id="{193A091C-61D6-42B5-95C7-1D6E9FF40023}"/>
              </a:ext>
            </a:extLst>
          </p:cNvPr>
          <p:cNvSpPr>
            <a:spLocks noGrp="1"/>
          </p:cNvSpPr>
          <p:nvPr/>
        </p:nvSpPr>
        <p:spPr>
          <a:xfrm>
            <a:off x="487888" y="1650000"/>
            <a:ext cx="6300000" cy="43000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r>
              <a:rPr sz="2200" b="1">
                <a:solidFill>
                  <a:srgbClr val="003F72"/>
                </a:solidFill>
                <a:latin typeface="Arial"/>
                <a:ea typeface="Arial"/>
                <a:cs typeface="Arial"/>
              </a:rPr>
              <a:t>Closing the efficacy gap with surgery</a:t>
            </a:r>
          </a:p>
          <a:p>
            <a:pPr marL="342900" indent="-342900">
              <a:spcBef>
                <a:spcPts val="1800"/>
              </a:spcBef>
              <a:buClr>
                <a:srgbClr val="0094D4"/>
              </a:buClr>
              <a:buFont typeface="Arial"/>
              <a:buChar char="–"/>
            </a:pPr>
            <a:r>
              <a:rPr sz="1800">
                <a:solidFill>
                  <a:srgbClr val="534C46"/>
                </a:solidFill>
                <a:latin typeface="Arial"/>
                <a:ea typeface="Arial"/>
                <a:cs typeface="Arial"/>
              </a:rPr>
              <a:t>SURMOUNT-1: tirzepatide 15 mg achieved 20.9% weight loss at 72 weeks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>
                <a:solidFill>
                  <a:srgbClr val="534C46"/>
                </a:solidFill>
                <a:latin typeface="Arial"/>
                <a:ea typeface="Arial"/>
                <a:cs typeface="Arial"/>
              </a:rPr>
              <a:t>SURMOUNT-5 head-to-head: tirzepatide superior to semaglutide (‒20.2% vs. −13.7%) (Aronne et al., NEJM 2025)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>
                <a:solidFill>
                  <a:srgbClr val="534C46"/>
                </a:solidFill>
                <a:latin typeface="Arial"/>
                <a:ea typeface="Arial"/>
                <a:cs typeface="Arial"/>
              </a:rPr>
              <a:t>SELECT trial: semaglutide significantly reduces cardiovascular risk in patients with obesity/overweight and established CVD (HR 0.80) (Lingvay et al., Lancet 2024)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>
                <a:solidFill>
                  <a:srgbClr val="534C46"/>
                </a:solidFill>
                <a:latin typeface="Arial"/>
                <a:ea typeface="Arial"/>
                <a:cs typeface="Arial"/>
              </a:rPr>
              <a:t>Limitation: substantial weight regain after discontinuation (up to half within one year); high cost limits cost-effectiveness (Hwang et al., JAMA Health Forum 2025; Schweitzer, JAMA 2025)</a:t>
            </a:r>
          </a:p>
        </p:txBody>
      </p:sp>
      <p:sp>
        <p:nvSpPr>
          <p:cNvPr id="101" name="Panel">
            <a:extLst>
              <a:ext uri="{FF2B5EF4-FFF2-40B4-BE49-F238E27FC236}">
                <a16:creationId xmlns:a16="http://schemas.microsoft.com/office/drawing/2014/main" id="{EE2975A5-D887-461F-8891-D8F05D18DDAB}"/>
              </a:ext>
            </a:extLst>
          </p:cNvPr>
          <p:cNvSpPr>
            <a:spLocks noGrp="1"/>
          </p:cNvSpPr>
          <p:nvPr/>
        </p:nvSpPr>
        <p:spPr>
          <a:xfrm>
            <a:off x="7100000" y="1650000"/>
            <a:ext cx="4604112" cy="4300000"/>
          </a:xfrm>
          <a:prstGeom prst="roundRect">
            <a:avLst>
              <a:gd name="adj" fmla="val 4000"/>
            </a:avLst>
          </a:prstGeom>
          <a:solidFill>
            <a:srgbClr val="0094D4"/>
          </a:solidFill>
          <a:ln>
            <a:noFill/>
          </a:ln>
        </p:spPr>
        <p:txBody>
          <a:bodyPr wrap="square" lIns="365760" tIns="274320" rIns="365760" bIns="274320" anchor="ctr">
            <a:normAutofit/>
          </a:bodyPr>
          <a:lstStyle/>
          <a:p>
            <a:pPr algn="ctr">
              <a:buNone/>
            </a:pPr>
            <a:r>
              <a:rPr sz="4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20.9%</a:t>
            </a:r>
          </a:p>
          <a:p>
            <a:pPr algn="ctr">
              <a:spcBef>
                <a:spcPts val="1200"/>
              </a:spcBef>
              <a:buNone/>
            </a:pPr>
            <a:r>
              <a:rPr sz="1800">
                <a:solidFill>
                  <a:srgbClr val="FFFFFF"/>
                </a:solidFill>
                <a:latin typeface="Arial"/>
                <a:ea typeface="Arial"/>
                <a:cs typeface="Arial"/>
              </a:rPr>
              <a:t>Weight loss with tirzepatide 15 mg at 72 weeks (SURMOUNT-1) — plus reduced cardiovascular risk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253E6FC-59B4-5E74-856C-89B8259BBD40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596767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Scope — Endoscopic Bariatric Therapies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7E19CA-31CD-42DC-A031-AC115A780111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BA58DA2A-B818-18A9-29C1-B697728D5BCE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8</a:t>
            </a:fld>
            <a:endParaRPr/>
          </a:p>
        </p:txBody>
      </p:sp>
      <p:sp>
        <p:nvSpPr>
          <p:cNvPr id="100" name="Left">
            <a:extLst>
              <a:ext uri="{FF2B5EF4-FFF2-40B4-BE49-F238E27FC236}">
                <a16:creationId xmlns:a16="http://schemas.microsoft.com/office/drawing/2014/main" id="{234D36B7-1263-4736-B167-A373596886C3}"/>
              </a:ext>
            </a:extLst>
          </p:cNvPr>
          <p:cNvSpPr>
            <a:spLocks noGrp="1"/>
          </p:cNvSpPr>
          <p:nvPr/>
        </p:nvSpPr>
        <p:spPr>
          <a:xfrm>
            <a:off x="487888" y="1650000"/>
            <a:ext cx="6300000" cy="4300000"/>
          </a:xfrm>
          <a:prstGeom prst="rect">
            <a:avLst/>
          </a:prstGeom>
        </p:spPr>
        <p:txBody>
          <a:bodyPr wrap="square" lIns="0" tIns="0" rIns="0" bIns="0">
            <a:normAutofit fontScale="92500" lnSpcReduction="20000"/>
          </a:bodyPr>
          <a:lstStyle/>
          <a:p>
            <a:r>
              <a:rPr sz="2200" b="1" dirty="0">
                <a:solidFill>
                  <a:srgbClr val="003F72"/>
                </a:solidFill>
                <a:latin typeface="Arial"/>
                <a:ea typeface="Arial"/>
                <a:cs typeface="Arial"/>
              </a:rPr>
              <a:t>A minimally invasive middle ground</a:t>
            </a:r>
          </a:p>
          <a:p>
            <a:pPr marL="342900" indent="-342900">
              <a:spcBef>
                <a:spcPts val="18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Intragastric balloons, endoscopic sleeve gastroplasty (ESG) and POSE/POSE 2.0 sit between lifestyle intervention and surgery or pharmacotherapy (</a:t>
            </a:r>
            <a:r>
              <a:rPr sz="18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Kermansaravi</a:t>
            </a: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Sci Rep 2024)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ESG achieves ~15–20% total body weight loss (TBWL) at 12–24 months with a low severe-AE rate (1.25–2.2%), outperforming intragastric balloons (Mrad et al., GIE 2025; Huang et al., Sci Rep 2026)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GRADE network meta-analysis (139 RCTs): endoscopic procedures — except ESG — are inferior to newer obesity medications; semaglutide/tirzepatide were non-inferior to surgery short-term (De Luca et al., Obesity 2026)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UK cost-effectiveness analysis: ESG is cost-effective vs. semaglutide in obesity grade I/II; semaglutide is dominant over </a:t>
            </a:r>
            <a:r>
              <a:rPr sz="16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intragastric</a:t>
            </a: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balloons (Albon et al., HTA 2025)</a:t>
            </a:r>
          </a:p>
        </p:txBody>
      </p:sp>
      <p:sp>
        <p:nvSpPr>
          <p:cNvPr id="101" name="Panel">
            <a:extLst>
              <a:ext uri="{FF2B5EF4-FFF2-40B4-BE49-F238E27FC236}">
                <a16:creationId xmlns:a16="http://schemas.microsoft.com/office/drawing/2014/main" id="{F240A478-C5A9-493D-9F67-9CDC043FF989}"/>
              </a:ext>
            </a:extLst>
          </p:cNvPr>
          <p:cNvSpPr>
            <a:spLocks noGrp="1"/>
          </p:cNvSpPr>
          <p:nvPr/>
        </p:nvSpPr>
        <p:spPr>
          <a:xfrm>
            <a:off x="7100000" y="1650000"/>
            <a:ext cx="4604112" cy="4300000"/>
          </a:xfrm>
          <a:prstGeom prst="roundRect">
            <a:avLst>
              <a:gd name="adj" fmla="val 4000"/>
            </a:avLst>
          </a:prstGeom>
          <a:solidFill>
            <a:srgbClr val="F7A300"/>
          </a:solidFill>
          <a:ln>
            <a:noFill/>
          </a:ln>
        </p:spPr>
        <p:txBody>
          <a:bodyPr wrap="square" lIns="365760" tIns="274320" rIns="365760" bIns="274320" anchor="ctr">
            <a:normAutofit/>
          </a:bodyPr>
          <a:lstStyle/>
          <a:p>
            <a:pPr algn="ctr">
              <a:buNone/>
            </a:pPr>
            <a:r>
              <a:rPr sz="2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«Not a compromise — a genuine third option.»</a:t>
            </a:r>
          </a:p>
          <a:p>
            <a:pPr algn="ctr">
              <a:spcBef>
                <a:spcPts val="1600"/>
              </a:spcBef>
              <a:buNone/>
            </a:pPr>
            <a:r>
              <a:rPr sz="1600">
                <a:solidFill>
                  <a:srgbClr val="FFFFFF"/>
                </a:solidFill>
                <a:latin typeface="Arial"/>
                <a:ea typeface="Arial"/>
                <a:cs typeface="Arial"/>
              </a:rPr>
              <a:t>Endoscopic bariatric therapy fills the gap between lifestyle change and surgery or chronic medication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BBC6507-964C-6456-30A9-A59AFAF6697F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8132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036F67-7557-4D55-88DA-BEB50334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Comparative Overview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8B422B1-99C4-4E98-9B89-973C84BD778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At a glance</a:t>
            </a:r>
          </a:p>
        </p:txBody>
      </p:sp>
      <p:sp>
        <p:nvSpPr>
          <p:cNvPr id="28" name="MIO_TEXTBOX_BODY">
            <a:extLst>
              <a:ext uri="{FF2B5EF4-FFF2-40B4-BE49-F238E27FC236}">
                <a16:creationId xmlns:a16="http://schemas.microsoft.com/office/drawing/2014/main" id="{264585D8-DE8E-400B-A718-D78EA113E88C}"/>
              </a:ext>
            </a:extLst>
          </p:cNvPr>
          <p:cNvSpPr>
            <a:spLocks noGrp="1"/>
          </p:cNvSpPr>
          <p:nvPr/>
        </p:nvSpPr>
        <p:spPr>
          <a:xfrm>
            <a:off x="2898808" y="1526458"/>
            <a:ext cx="8805301" cy="812393"/>
          </a:xfrm>
          <a:prstGeom prst="rect">
            <a:avLst/>
          </a:prstGeom>
          <a:solidFill>
            <a:schemeClr val="lt2"/>
          </a:solidFill>
        </p:spPr>
        <p:txBody>
          <a:bodyPr vert="horz" lIns="108000" tIns="108000" rIns="108000" bIns="108000">
            <a:noAutofit/>
          </a:bodyPr>
          <a:lstStyle>
            <a:lvl1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/>
              <a:buNone/>
              <a:defRPr b="1" cap="all" baseline="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600">
                <a:solidFill>
                  <a:schemeClr val="accent1"/>
                </a:solidFill>
              </a:defRPr>
            </a:lvl5pPr>
            <a:lvl6pPr marL="72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400">
                <a:solidFill>
                  <a:schemeClr val="accent1"/>
                </a:solidFill>
              </a:defRPr>
            </a:lvl6pPr>
            <a:lvl7pPr marL="90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7pPr>
            <a:lvl8pPr marL="10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8pPr>
            <a:lvl9pPr marL="12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9pPr>
          </a:lstStyle>
          <a:p>
            <a:r>
              <a:rPr sz="1500"/>
              <a:t>22–30% TBWL at ~12 months; surgical, irreversible/partly reversible; higher perioperative risk but lowest long-term regain</a:t>
            </a:r>
          </a:p>
        </p:txBody>
      </p:sp>
      <p:sp>
        <p:nvSpPr>
          <p:cNvPr id="29" name="MIO_TEXTBOX_BODY">
            <a:extLst>
              <a:ext uri="{FF2B5EF4-FFF2-40B4-BE49-F238E27FC236}">
                <a16:creationId xmlns:a16="http://schemas.microsoft.com/office/drawing/2014/main" id="{288AA1AB-6BD2-4FE2-AE3C-1D4C1DD441E3}"/>
              </a:ext>
            </a:extLst>
          </p:cNvPr>
          <p:cNvSpPr>
            <a:spLocks noGrp="1"/>
          </p:cNvSpPr>
          <p:nvPr/>
        </p:nvSpPr>
        <p:spPr>
          <a:xfrm>
            <a:off x="2898808" y="2493791"/>
            <a:ext cx="8805301" cy="851078"/>
          </a:xfrm>
          <a:prstGeom prst="rect">
            <a:avLst/>
          </a:prstGeom>
          <a:solidFill>
            <a:schemeClr val="lt2"/>
          </a:solidFill>
        </p:spPr>
        <p:txBody>
          <a:bodyPr vert="horz" lIns="108000" tIns="108000" rIns="108000" bIns="108000">
            <a:noAutofit/>
          </a:bodyPr>
          <a:lstStyle>
            <a:lvl1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/>
              <a:buNone/>
              <a:defRPr b="1" cap="all" baseline="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600">
                <a:solidFill>
                  <a:schemeClr val="accent1"/>
                </a:solidFill>
              </a:defRPr>
            </a:lvl5pPr>
            <a:lvl6pPr marL="72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400">
                <a:solidFill>
                  <a:schemeClr val="accent1"/>
                </a:solidFill>
              </a:defRPr>
            </a:lvl6pPr>
            <a:lvl7pPr marL="90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7pPr>
            <a:lvl8pPr marL="10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8pPr>
            <a:lvl9pPr marL="12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9pPr>
          </a:lstStyle>
          <a:p>
            <a:r>
              <a:rPr sz="1500"/>
              <a:t>~21–23% TBWL; non-invasive, reversible; GI side effects; regain after discontinuation</a:t>
            </a:r>
          </a:p>
        </p:txBody>
      </p:sp>
      <p:sp>
        <p:nvSpPr>
          <p:cNvPr id="30" name="MIO_TEXTBOX_BODY">
            <a:extLst>
              <a:ext uri="{FF2B5EF4-FFF2-40B4-BE49-F238E27FC236}">
                <a16:creationId xmlns:a16="http://schemas.microsoft.com/office/drawing/2014/main" id="{13F08DFF-B761-4592-AD21-401CE4A934AC}"/>
              </a:ext>
            </a:extLst>
          </p:cNvPr>
          <p:cNvSpPr>
            <a:spLocks noGrp="1"/>
          </p:cNvSpPr>
          <p:nvPr/>
        </p:nvSpPr>
        <p:spPr>
          <a:xfrm>
            <a:off x="2898808" y="3499724"/>
            <a:ext cx="8805301" cy="851078"/>
          </a:xfrm>
          <a:prstGeom prst="rect">
            <a:avLst/>
          </a:prstGeom>
          <a:solidFill>
            <a:schemeClr val="lt2"/>
          </a:solidFill>
        </p:spPr>
        <p:txBody>
          <a:bodyPr vert="horz" lIns="108000" tIns="108000" rIns="108000" bIns="108000">
            <a:noAutofit/>
          </a:bodyPr>
          <a:lstStyle>
            <a:lvl1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/>
              <a:buNone/>
              <a:defRPr b="1" cap="all" baseline="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600">
                <a:solidFill>
                  <a:schemeClr val="accent1"/>
                </a:solidFill>
              </a:defRPr>
            </a:lvl5pPr>
            <a:lvl6pPr marL="72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400">
                <a:solidFill>
                  <a:schemeClr val="accent1"/>
                </a:solidFill>
              </a:defRPr>
            </a:lvl6pPr>
            <a:lvl7pPr marL="90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7pPr>
            <a:lvl8pPr marL="10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8pPr>
            <a:lvl9pPr marL="12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9pPr>
          </a:lstStyle>
          <a:p>
            <a:r>
              <a:rPr sz="1500"/>
              <a:t>~14–17% TBWL; non-invasive, reversible; GI side effects; regain after discontinuation</a:t>
            </a:r>
          </a:p>
        </p:txBody>
      </p:sp>
      <p:sp>
        <p:nvSpPr>
          <p:cNvPr id="31" name="MIO_TEXTBOX_BODY">
            <a:extLst>
              <a:ext uri="{FF2B5EF4-FFF2-40B4-BE49-F238E27FC236}">
                <a16:creationId xmlns:a16="http://schemas.microsoft.com/office/drawing/2014/main" id="{C1B176B0-CB6C-4D06-BA6D-DBFA2C5E31FC}"/>
              </a:ext>
            </a:extLst>
          </p:cNvPr>
          <p:cNvSpPr>
            <a:spLocks noGrp="1"/>
          </p:cNvSpPr>
          <p:nvPr/>
        </p:nvSpPr>
        <p:spPr>
          <a:xfrm>
            <a:off x="2898808" y="4505657"/>
            <a:ext cx="8805301" cy="851078"/>
          </a:xfrm>
          <a:prstGeom prst="rect">
            <a:avLst/>
          </a:prstGeom>
          <a:solidFill>
            <a:schemeClr val="lt2"/>
          </a:solidFill>
        </p:spPr>
        <p:txBody>
          <a:bodyPr vert="horz" lIns="108000" tIns="108000" rIns="108000" bIns="108000">
            <a:noAutofit/>
          </a:bodyPr>
          <a:lstStyle>
            <a:lvl1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/>
              <a:buNone/>
              <a:defRPr b="1" cap="all" baseline="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600">
                <a:solidFill>
                  <a:schemeClr val="accent1"/>
                </a:solidFill>
              </a:defRPr>
            </a:lvl5pPr>
            <a:lvl6pPr marL="72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400">
                <a:solidFill>
                  <a:schemeClr val="accent1"/>
                </a:solidFill>
              </a:defRPr>
            </a:lvl6pPr>
            <a:lvl7pPr marL="90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7pPr>
            <a:lvl8pPr marL="10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8pPr>
            <a:lvl9pPr marL="12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9pPr>
          </a:lstStyle>
          <a:p>
            <a:r>
              <a:rPr sz="1500"/>
              <a:t>15–20% TBWL; minimally invasive, partly reversible; severe adverse events ~1.25–2.2%</a:t>
            </a:r>
          </a:p>
        </p:txBody>
      </p:sp>
      <p:sp>
        <p:nvSpPr>
          <p:cNvPr id="32" name="MIO_TEXTBOX_BODY">
            <a:extLst>
              <a:ext uri="{FF2B5EF4-FFF2-40B4-BE49-F238E27FC236}">
                <a16:creationId xmlns:a16="http://schemas.microsoft.com/office/drawing/2014/main" id="{397B31C1-5E02-4EBE-93AD-DE7159C1BFD8}"/>
              </a:ext>
            </a:extLst>
          </p:cNvPr>
          <p:cNvSpPr>
            <a:spLocks noGrp="1"/>
          </p:cNvSpPr>
          <p:nvPr/>
        </p:nvSpPr>
        <p:spPr>
          <a:xfrm>
            <a:off x="2898808" y="5511589"/>
            <a:ext cx="8805301" cy="812393"/>
          </a:xfrm>
          <a:prstGeom prst="rect">
            <a:avLst/>
          </a:prstGeom>
          <a:solidFill>
            <a:schemeClr val="lt2"/>
          </a:solidFill>
        </p:spPr>
        <p:txBody>
          <a:bodyPr vert="horz" lIns="108000" tIns="108000" rIns="108000" bIns="108000">
            <a:noAutofit/>
          </a:bodyPr>
          <a:lstStyle>
            <a:lvl1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/>
              <a:buNone/>
              <a:defRPr b="1" cap="all" baseline="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None/>
              <a:defRPr>
                <a:solidFill>
                  <a:schemeClr val="accent1"/>
                </a:solidFill>
              </a:defRPr>
            </a:lvl3pPr>
            <a:lvl4pPr marL="3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>
                <a:solidFill>
                  <a:schemeClr val="accent1"/>
                </a:solidFill>
              </a:defRPr>
            </a:lvl4pPr>
            <a:lvl5pPr marL="54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600">
                <a:solidFill>
                  <a:schemeClr val="accent1"/>
                </a:solidFill>
              </a:defRPr>
            </a:lvl5pPr>
            <a:lvl6pPr marL="72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400">
                <a:solidFill>
                  <a:schemeClr val="accent1"/>
                </a:solidFill>
              </a:defRPr>
            </a:lvl6pPr>
            <a:lvl7pPr marL="90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7pPr>
            <a:lvl8pPr marL="10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8pPr>
            <a:lvl9pPr marL="126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/>
              <a:buChar char="•"/>
              <a:defRPr sz="1200">
                <a:solidFill>
                  <a:schemeClr val="accent1"/>
                </a:solidFill>
              </a:defRPr>
            </a:lvl9pPr>
          </a:lstStyle>
          <a:p>
            <a:r>
              <a:rPr sz="1500"/>
              <a:t>7–15% TBWL (regain after removal); minimally invasive, temporary (6–12 months); frequent nausea/vomiting, rare perforation</a:t>
            </a:r>
          </a:p>
        </p:txBody>
      </p:sp>
      <p:sp>
        <p:nvSpPr>
          <p:cNvPr id="23" name="MIO_TEXTBOX_HEADER">
            <a:extLst>
              <a:ext uri="{FF2B5EF4-FFF2-40B4-BE49-F238E27FC236}">
                <a16:creationId xmlns:a16="http://schemas.microsoft.com/office/drawing/2014/main" id="{E5854173-4B8F-4171-98C5-D89F709B8B06}"/>
              </a:ext>
            </a:extLst>
          </p:cNvPr>
          <p:cNvSpPr>
            <a:spLocks noGrp="1"/>
          </p:cNvSpPr>
          <p:nvPr/>
        </p:nvSpPr>
        <p:spPr>
          <a:xfrm>
            <a:off x="487888" y="1526457"/>
            <a:ext cx="2321795" cy="812393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marL="0" algn="l">
              <a:buNone/>
            </a:pPr>
            <a:r>
              <a:rPr sz="13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Bariatric Surgery (RYGB/Sleeve)</a:t>
            </a:r>
          </a:p>
        </p:txBody>
      </p:sp>
      <p:sp>
        <p:nvSpPr>
          <p:cNvPr id="24" name="MIO_TEXTBOX_HEADER">
            <a:extLst>
              <a:ext uri="{FF2B5EF4-FFF2-40B4-BE49-F238E27FC236}">
                <a16:creationId xmlns:a16="http://schemas.microsoft.com/office/drawing/2014/main" id="{9E62D51C-1C13-4C3B-9E60-6FEC3221DF3D}"/>
              </a:ext>
            </a:extLst>
          </p:cNvPr>
          <p:cNvSpPr>
            <a:spLocks noGrp="1"/>
          </p:cNvSpPr>
          <p:nvPr/>
        </p:nvSpPr>
        <p:spPr>
          <a:xfrm>
            <a:off x="487888" y="2493791"/>
            <a:ext cx="2321795" cy="85107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marL="0" algn="l">
              <a:buNone/>
            </a:pPr>
            <a:r>
              <a:rPr sz="13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Tirzepatide (15 mg)</a:t>
            </a:r>
          </a:p>
        </p:txBody>
      </p:sp>
      <p:sp>
        <p:nvSpPr>
          <p:cNvPr id="25" name="MIO_TEXTBOX_HEADER">
            <a:extLst>
              <a:ext uri="{FF2B5EF4-FFF2-40B4-BE49-F238E27FC236}">
                <a16:creationId xmlns:a16="http://schemas.microsoft.com/office/drawing/2014/main" id="{A9B48405-F125-469A-8070-75477BA8D853}"/>
              </a:ext>
            </a:extLst>
          </p:cNvPr>
          <p:cNvSpPr>
            <a:spLocks noGrp="1"/>
          </p:cNvSpPr>
          <p:nvPr/>
        </p:nvSpPr>
        <p:spPr>
          <a:xfrm>
            <a:off x="487888" y="3499724"/>
            <a:ext cx="2321795" cy="85107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marL="0" algn="l">
              <a:buNone/>
            </a:pPr>
            <a:r>
              <a:rPr sz="13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Semaglutide (2.4 mg)</a:t>
            </a:r>
          </a:p>
        </p:txBody>
      </p:sp>
      <p:sp>
        <p:nvSpPr>
          <p:cNvPr id="26" name="MIO_TEXTBOX_HEADER">
            <a:extLst>
              <a:ext uri="{FF2B5EF4-FFF2-40B4-BE49-F238E27FC236}">
                <a16:creationId xmlns:a16="http://schemas.microsoft.com/office/drawing/2014/main" id="{84743FF8-87A5-47D2-84AE-108913C13B8E}"/>
              </a:ext>
            </a:extLst>
          </p:cNvPr>
          <p:cNvSpPr>
            <a:spLocks noGrp="1"/>
          </p:cNvSpPr>
          <p:nvPr/>
        </p:nvSpPr>
        <p:spPr>
          <a:xfrm>
            <a:off x="487888" y="4505657"/>
            <a:ext cx="2321795" cy="85107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marL="0" algn="l">
              <a:buNone/>
            </a:pPr>
            <a:r>
              <a:rPr sz="13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Endoscopic Sleeve Gastroplasty</a:t>
            </a:r>
          </a:p>
        </p:txBody>
      </p:sp>
      <p:sp>
        <p:nvSpPr>
          <p:cNvPr id="27" name="MIO_TEXTBOX_HEADER">
            <a:extLst>
              <a:ext uri="{FF2B5EF4-FFF2-40B4-BE49-F238E27FC236}">
                <a16:creationId xmlns:a16="http://schemas.microsoft.com/office/drawing/2014/main" id="{27F9ADE1-8F13-4C11-A33F-542E4E918AF8}"/>
              </a:ext>
            </a:extLst>
          </p:cNvPr>
          <p:cNvSpPr>
            <a:spLocks noGrp="1"/>
          </p:cNvSpPr>
          <p:nvPr/>
        </p:nvSpPr>
        <p:spPr>
          <a:xfrm>
            <a:off x="487888" y="5511588"/>
            <a:ext cx="2321795" cy="812393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anchor="ctr"/>
          <a:lstStyle/>
          <a:p>
            <a:pPr marL="0" algn="l">
              <a:buNone/>
            </a:pPr>
            <a:r>
              <a:rPr sz="13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Intragastric Balloon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47987-F1C9-4666-5189-EAF57148252F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388657AE-30A1-5A7A-6A7F-315D84436430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9</a:t>
            </a:fld>
            <a:endParaRPr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4BC94D1-B429-D450-DCE9-481A7586F557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C4237D9-8E13-F4C1-828D-5024ED21FE7C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33474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AE347B1-C23E-46AB-8F3D-05EA225B5130}"/>
              </a:ext>
            </a:extLst>
          </p:cNvPr>
          <p:cNvSpPr>
            <a:spLocks noGrp="1"/>
          </p:cNvSpPr>
          <p:nvPr/>
        </p:nvSpPr>
        <p:spPr>
          <a:xfrm>
            <a:off x="485775" y="504825"/>
            <a:ext cx="8858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756A60"/>
                </a:solidFill>
                <a:latin typeface="Arial"/>
                <a:ea typeface="Arial"/>
                <a:cs typeface="Arial"/>
              </a:rPr>
              <a:t>COMPARATIVE OVERVIEW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274B310-49AE-41DA-BD9E-A08B49BBD951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15. September 2026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3F67550-0E74-4467-8E88-6E11E12903F2}"/>
              </a:ext>
            </a:extLst>
          </p:cNvPr>
          <p:cNvSpPr>
            <a:spLocks noGrp="1"/>
          </p:cNvSpPr>
          <p:nvPr/>
        </p:nvSpPr>
        <p:spPr>
          <a:xfrm>
            <a:off x="11620500" y="647700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094D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11" name="Tabelle 10"/>
          <p:cNvGraphicFramePr/>
          <p:nvPr/>
        </p:nvGraphicFramePr>
        <p:xfrm>
          <a:off x="485775" y="1571625"/>
          <a:ext cx="11220450" cy="44577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Procedure</a:t>
                      </a:r>
                    </a:p>
                  </a:txBody>
                  <a:tcPr>
                    <a:solidFill>
                      <a:srgbClr val="003F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Representative</a:t>
                      </a:r>
                    </a:p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%TBWL (12 mo.)</a:t>
                      </a:r>
                    </a:p>
                  </a:txBody>
                  <a:tcPr>
                    <a:solidFill>
                      <a:srgbClr val="003F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Invasiveness /</a:t>
                      </a:r>
                    </a:p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reversibility</a:t>
                      </a:r>
                    </a:p>
                  </a:txBody>
                  <a:tcPr>
                    <a:solidFill>
                      <a:srgbClr val="003F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Adverse events and</a:t>
                      </a:r>
                    </a:p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limitations</a:t>
                      </a:r>
                    </a:p>
                  </a:txBody>
                  <a:tcPr>
                    <a:solidFill>
                      <a:srgbClr val="003F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Key evidence</a:t>
                      </a:r>
                    </a:p>
                  </a:txBody>
                  <a:tcPr>
                    <a:solidFill>
                      <a:srgbClr val="003F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Roux-en-Y bypass /</a:t>
                      </a:r>
                    </a:p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sleeve gastrectomy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22–30%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Surgical; irreversible /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partly reversible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Higher perioperative risk;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lowest long-term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weight regain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Obesity Surgery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+ 2 sources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Tirzepatide</a:t>
                      </a:r>
                    </a:p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(15 mg)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~21–23%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Non-invasive;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reversible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GI adverse effects;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weight regain after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discontinuation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Lancet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+ 2 sources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Semaglutide</a:t>
                      </a:r>
                    </a:p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(2.4 mg)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~14–17%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Non-invasive;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reversible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GI adverse effects;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weight regain after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discontinuation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Lancet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+ 1 source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Endoscopic sleeve</a:t>
                      </a:r>
                    </a:p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gastroplasty (ESG)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15–20%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Minimally invasive;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partly reversible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Serious adverse events: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~1.25–2.2%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Scientific Reports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+ 2 sources</a:t>
                      </a:r>
                    </a:p>
                  </a:txBody>
                  <a:tcPr>
                    <a:solidFill>
                      <a:srgbClr val="F1E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Intragastric</a:t>
                      </a:r>
                    </a:p>
                    <a:p>
                      <a:r>
                        <a:rPr sz="1275" b="1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balloon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7–15%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(regain after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removal)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Minimally invasive;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temporary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(6–12 months)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Nausea/vomiting common;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rare perforation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Lancet</a:t>
                      </a:r>
                    </a:p>
                    <a:p>
                      <a:r>
                        <a:rPr sz="1275" b="0">
                          <a:solidFill>
                            <a:srgbClr val="534C46"/>
                          </a:solidFill>
                          <a:latin typeface="Arial"/>
                          <a:ea typeface="Arial"/>
                          <a:cs typeface="Arial"/>
                        </a:rPr>
                        <a:t>+ 1 source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BB9712A0-6336-4AD7-A172-66759AFDB4C2}"/>
              </a:ext>
            </a:extLst>
          </p:cNvPr>
          <p:cNvSpPr>
            <a:spLocks noGrp="1"/>
          </p:cNvSpPr>
          <p:nvPr/>
        </p:nvSpPr>
        <p:spPr>
          <a:xfrm>
            <a:off x="485775" y="6115050"/>
            <a:ext cx="1095375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900">
                <a:solidFill>
                  <a:srgbClr val="756A60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756A60"/>
                </a:solidFill>
                <a:latin typeface="Arial"/>
                <a:ea typeface="Arial"/>
                <a:cs typeface="Arial"/>
              </a:rPr>
              <a:t>TBWL: total body weight loss. Approximate ranges and abbreviated source labels retained from the supplied graphic.</a:t>
            </a:r>
          </a:p>
        </p:txBody>
      </p:sp>
    </p:spTree>
    <p:extLst>
      <p:ext uri="{BB962C8B-B14F-4D97-AF65-F5344CB8AC3E}">
        <p14:creationId xmlns:p14="http://schemas.microsoft.com/office/powerpoint/2010/main" val="2072352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7E19CA-31CD-42DC-A031-AC115A780111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30394428-F1DC-E5F6-DB0C-7DE31F3D8A23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11</a:t>
            </a:fld>
            <a:endParaRPr/>
          </a:p>
        </p:txBody>
      </p:sp>
      <p:sp>
        <p:nvSpPr>
          <p:cNvPr id="100" name="Left">
            <a:extLst>
              <a:ext uri="{FF2B5EF4-FFF2-40B4-BE49-F238E27FC236}">
                <a16:creationId xmlns:a16="http://schemas.microsoft.com/office/drawing/2014/main" id="{092135DA-69C4-492A-8A62-0AB0B70972E9}"/>
              </a:ext>
            </a:extLst>
          </p:cNvPr>
          <p:cNvSpPr>
            <a:spLocks noGrp="1"/>
          </p:cNvSpPr>
          <p:nvPr/>
        </p:nvSpPr>
        <p:spPr>
          <a:xfrm>
            <a:off x="487888" y="1650000"/>
            <a:ext cx="6300000" cy="430000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r>
              <a:rPr sz="2200" b="1" dirty="0">
                <a:solidFill>
                  <a:srgbClr val="003F72"/>
                </a:solidFill>
                <a:latin typeface="Arial"/>
                <a:ea typeface="Arial"/>
                <a:cs typeface="Arial"/>
              </a:rPr>
              <a:t>A personalized, combined strategy</a:t>
            </a:r>
          </a:p>
          <a:p>
            <a:pPr marL="342900" indent="-342900">
              <a:spcBef>
                <a:spcPts val="18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Surgery remains the gold standard for severe obesity and maximal long-term effect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GLP-1/GIP agonists are an increasingly effective non-surgical option with added cardiovascular benefit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Endoscopic procedures — especially ESG — fill the gap for obesity grade I–II or when surgery/chronic medication is declined (Schauer &amp; Rothberg, JCEM 2025; </a:t>
            </a:r>
            <a:r>
              <a:rPr sz="18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Jirapinyo</a:t>
            </a: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GIE 2024)</a:t>
            </a:r>
          </a:p>
          <a:p>
            <a:pPr marL="342900" indent="-342900">
              <a:spcBef>
                <a:spcPts val="1200"/>
              </a:spcBef>
              <a:buClr>
                <a:srgbClr val="0094D4"/>
              </a:buClr>
              <a:buFont typeface="Arial"/>
              <a:buChar char="–"/>
            </a:pPr>
            <a:r>
              <a:rPr sz="18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Combination strategies — e.g. GLP-1 agonists after surgical regain or alongside endoscopic procedures — are gaining importance (Khan et al., Obesity Surgery 2026; Elmaleh-Sachs et al., JAMA 2023)</a:t>
            </a:r>
          </a:p>
        </p:txBody>
      </p:sp>
      <p:sp>
        <p:nvSpPr>
          <p:cNvPr id="101" name="Panel">
            <a:extLst>
              <a:ext uri="{FF2B5EF4-FFF2-40B4-BE49-F238E27FC236}">
                <a16:creationId xmlns:a16="http://schemas.microsoft.com/office/drawing/2014/main" id="{CEBDE77C-38B9-49A9-AA6A-285AD271A62B}"/>
              </a:ext>
            </a:extLst>
          </p:cNvPr>
          <p:cNvSpPr>
            <a:spLocks noGrp="1"/>
          </p:cNvSpPr>
          <p:nvPr/>
        </p:nvSpPr>
        <p:spPr>
          <a:xfrm>
            <a:off x="7100000" y="1650000"/>
            <a:ext cx="4604112" cy="4300000"/>
          </a:xfrm>
          <a:prstGeom prst="roundRect">
            <a:avLst>
              <a:gd name="adj" fmla="val 4000"/>
            </a:avLst>
          </a:prstGeom>
          <a:solidFill>
            <a:srgbClr val="003F72"/>
          </a:solidFill>
          <a:ln>
            <a:noFill/>
          </a:ln>
        </p:spPr>
        <p:txBody>
          <a:bodyPr wrap="square" lIns="365760" tIns="274320" rIns="365760" bIns="274320" anchor="ctr">
            <a:normAutofit/>
          </a:bodyPr>
          <a:lstStyle/>
          <a:p>
            <a:pPr algn="ctr">
              <a:buNone/>
            </a:pPr>
            <a:r>
              <a:rPr sz="1800">
                <a:solidFill>
                  <a:srgbClr val="FFFFFF"/>
                </a:solidFill>
                <a:latin typeface="Arial"/>
                <a:ea typeface="Arial"/>
                <a:cs typeface="Arial"/>
              </a:rPr>
              <a:t>Take-home message</a:t>
            </a:r>
          </a:p>
          <a:p>
            <a:pPr algn="ctr">
              <a:spcBef>
                <a:spcPts val="1200"/>
              </a:spcBef>
              <a:buNone/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No single winner</a:t>
            </a:r>
          </a:p>
          <a:p>
            <a:pPr algn="ctr">
              <a:spcBef>
                <a:spcPts val="1200"/>
              </a:spcBef>
              <a:buNone/>
            </a:pPr>
            <a:r>
              <a:rPr sz="1600">
                <a:solidFill>
                  <a:srgbClr val="FFFFFF"/>
                </a:solidFill>
                <a:latin typeface="Arial"/>
                <a:ea typeface="Arial"/>
                <a:cs typeface="Arial"/>
              </a:rPr>
              <a:t>Evidence favors a personalized, patient-specific strategy across surgery, pharmacotherapy, and endoscopy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B965519-1BCE-95D2-0B2A-BFBA417C0111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122795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0988A5-9D4A-485F-850A-FD5E3D9D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7E19CA-31CD-42DC-A031-AC115A780111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7DCD1B-8BB0-4EC6-8A66-795054F14683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45CF25-34DF-4F36-A9B5-DFF54BF738D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11620500" y="6477000"/>
            <a:ext cx="476250" cy="228600"/>
          </a:xfrm>
        </p:spPr>
        <p:txBody>
          <a:bodyPr>
            <a:noAutofit/>
          </a:bodyPr>
          <a:lstStyle/>
          <a:p>
            <a:pPr>
              <a:buNone/>
              <a:defRPr sz="825">
                <a:solidFill>
                  <a:srgbClr val="0094D4"/>
                </a:solidFill>
                <a:latin typeface="Arial"/>
                <a:ea typeface="Arial"/>
                <a:cs typeface="Arial"/>
              </a:defRPr>
            </a:pPr>
            <a:fld id="{4DB16885-0D3F-A391-B669-3211DB3B26E8}" type="slidenum">
              <a:rPr sz="825">
                <a:solidFill>
                  <a:srgbClr val="0094D4"/>
                </a:solidFill>
                <a:latin typeface="Arial"/>
                <a:ea typeface="Arial"/>
                <a:cs typeface="Arial"/>
              </a:rPr>
              <a:t>12</a:t>
            </a:fld>
            <a:endParaRPr/>
          </a:p>
        </p:txBody>
      </p:sp>
      <p:sp>
        <p:nvSpPr>
          <p:cNvPr id="100" name="RefsLeft">
            <a:extLst>
              <a:ext uri="{FF2B5EF4-FFF2-40B4-BE49-F238E27FC236}">
                <a16:creationId xmlns:a16="http://schemas.microsoft.com/office/drawing/2014/main" id="{7EEA9E93-C63C-48E6-8FAB-ABEE2F4C4926}"/>
              </a:ext>
            </a:extLst>
          </p:cNvPr>
          <p:cNvSpPr>
            <a:spLocks noGrp="1"/>
          </p:cNvSpPr>
          <p:nvPr/>
        </p:nvSpPr>
        <p:spPr>
          <a:xfrm>
            <a:off x="487888" y="1550000"/>
            <a:ext cx="5400000" cy="4550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228600" indent="-228600">
              <a:buClr>
                <a:srgbClr val="0094D4"/>
              </a:buClr>
              <a:buFont typeface="Arial"/>
              <a:buChar char="–"/>
            </a:pPr>
            <a:r>
              <a:rPr sz="13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Pipek</a:t>
            </a: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Scientific Reports, 2024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Sabatella et al., Obesity,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Brown et al., Obesity,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Rivero-Moreno et al., J. </a:t>
            </a:r>
            <a:r>
              <a:rPr sz="13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Laparoendosc</a:t>
            </a: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. Adv. Surg. Tech.,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Aronne et al., New England Journal of Medicine,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Lingvay</a:t>
            </a: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Lancet, 2024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Hwang et al., JAMA Health Forum,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Schweitzer, JAMA,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 dirty="0" err="1">
                <a:solidFill>
                  <a:srgbClr val="534C46"/>
                </a:solidFill>
                <a:latin typeface="Arial"/>
                <a:ea typeface="Arial"/>
                <a:cs typeface="Arial"/>
              </a:rPr>
              <a:t>Kermansaravi</a:t>
            </a:r>
            <a:r>
              <a:rPr sz="1300" dirty="0">
                <a:solidFill>
                  <a:srgbClr val="534C46"/>
                </a:solidFill>
                <a:latin typeface="Arial"/>
                <a:ea typeface="Arial"/>
                <a:cs typeface="Arial"/>
              </a:rPr>
              <a:t> et al., Scientific Reports, 2024</a:t>
            </a:r>
          </a:p>
        </p:txBody>
      </p:sp>
      <p:sp>
        <p:nvSpPr>
          <p:cNvPr id="104" name="RefsRight">
            <a:extLst>
              <a:ext uri="{FF2B5EF4-FFF2-40B4-BE49-F238E27FC236}">
                <a16:creationId xmlns:a16="http://schemas.microsoft.com/office/drawing/2014/main" id="{3A8E6DC7-35FD-4E5F-8F81-CE8EA98E4CC9}"/>
              </a:ext>
            </a:extLst>
          </p:cNvPr>
          <p:cNvSpPr>
            <a:spLocks noGrp="1"/>
          </p:cNvSpPr>
          <p:nvPr/>
        </p:nvSpPr>
        <p:spPr>
          <a:xfrm>
            <a:off x="6304112" y="1550000"/>
            <a:ext cx="5400000" cy="4550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228600" indent="-228600"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Mrad et al., Gastrointestinal Endoscopy,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Huang et al., Scientific Reports,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De Luca et al., Obesity,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Albon et al., Health Technology Assessment,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Schauer &amp; Rothberg, J. Clin. Endocrinol. Metab., 2025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Jirapinyo et al., Gastrointestinal Endoscopy, 2024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Khan et al., Obesity Surgery, 2026</a:t>
            </a:r>
          </a:p>
          <a:p>
            <a:pPr marL="228600" indent="-228600">
              <a:spcBef>
                <a:spcPts val="900"/>
              </a:spcBef>
              <a:buClr>
                <a:srgbClr val="0094D4"/>
              </a:buClr>
              <a:buFont typeface="Arial"/>
              <a:buChar char="–"/>
            </a:pPr>
            <a:r>
              <a:rPr sz="1300">
                <a:solidFill>
                  <a:srgbClr val="534C46"/>
                </a:solidFill>
                <a:latin typeface="Arial"/>
                <a:ea typeface="Arial"/>
                <a:cs typeface="Arial"/>
              </a:rPr>
              <a:t>Elmaleh-Sachs et al., JAMA, 2023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7C87AF6-A6C9-17EB-3CCB-1BBCB74021E3}"/>
              </a:ext>
            </a:extLst>
          </p:cNvPr>
          <p:cNvSpPr>
            <a:spLocks noGrp="1"/>
          </p:cNvSpPr>
          <p:nvPr/>
        </p:nvSpPr>
        <p:spPr>
          <a:xfrm>
            <a:off x="485775" y="6477000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825" b="0">
                <a:solidFill>
                  <a:srgbClr val="91877F"/>
                </a:solidFill>
                <a:latin typeface="Arial"/>
                <a:ea typeface="Arial"/>
                <a:cs typeface="Arial"/>
              </a:defRPr>
            </a:pP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1</a:t>
            </a:r>
            <a:r>
              <a:rPr lang="de-AT"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8</a:t>
            </a:r>
            <a:r>
              <a:rPr sz="825" b="0" dirty="0">
                <a:solidFill>
                  <a:srgbClr val="91877F"/>
                </a:solidFill>
                <a:latin typeface="Arial"/>
                <a:ea typeface="Arial"/>
                <a:cs typeface="Arial"/>
              </a:rPr>
              <a:t>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072352489"/>
      </p:ext>
    </p:extLst>
  </p:cSld>
  <p:clrMapOvr>
    <a:masterClrMapping/>
  </p:clrMapOvr>
</p:sld>
</file>

<file path=ppt/theme/theme1.xml><?xml version="1.0" encoding="utf-8"?>
<a:theme xmlns:a="http://schemas.openxmlformats.org/drawingml/2006/main" name="Hirslanden Standard">
  <a:themeElements>
    <a:clrScheme name="Hirslanden">
      <a:dk1>
        <a:srgbClr val="000000"/>
      </a:dk1>
      <a:lt1>
        <a:srgbClr val="FFFFFF"/>
      </a:lt1>
      <a:dk2>
        <a:srgbClr val="72665B"/>
      </a:dk2>
      <a:lt2>
        <a:srgbClr val="E2DFDB"/>
      </a:lt2>
      <a:accent1>
        <a:srgbClr val="534C46"/>
      </a:accent1>
      <a:accent2>
        <a:srgbClr val="938880"/>
      </a:accent2>
      <a:accent3>
        <a:srgbClr val="E2DFDB"/>
      </a:accent3>
      <a:accent4>
        <a:srgbClr val="0094D4"/>
      </a:accent4>
      <a:accent5>
        <a:srgbClr val="003F72"/>
      </a:accent5>
      <a:accent6>
        <a:srgbClr val="F7A300"/>
      </a:accent6>
      <a:hlink>
        <a:srgbClr val="0094D4"/>
      </a:hlink>
      <a:folHlink>
        <a:srgbClr val="000000"/>
      </a:folHlink>
    </a:clrScheme>
    <a:fontScheme name="Hirslande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Hirslanden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irslanden Standard">
  <a:themeElements>
    <a:clrScheme name="Hirslanden">
      <a:dk1>
        <a:srgbClr val="000000"/>
      </a:dk1>
      <a:lt1>
        <a:srgbClr val="FFFFFF"/>
      </a:lt1>
      <a:dk2>
        <a:srgbClr val="72665B"/>
      </a:dk2>
      <a:lt2>
        <a:srgbClr val="E2DFDB"/>
      </a:lt2>
      <a:accent1>
        <a:srgbClr val="534C46"/>
      </a:accent1>
      <a:accent2>
        <a:srgbClr val="938880"/>
      </a:accent2>
      <a:accent3>
        <a:srgbClr val="E2DFDB"/>
      </a:accent3>
      <a:accent4>
        <a:srgbClr val="0094D4"/>
      </a:accent4>
      <a:accent5>
        <a:srgbClr val="003F72"/>
      </a:accent5>
      <a:accent6>
        <a:srgbClr val="F7A300"/>
      </a:accent6>
      <a:hlink>
        <a:srgbClr val="0094D4"/>
      </a:hlink>
      <a:folHlink>
        <a:srgbClr val="000000"/>
      </a:folHlink>
    </a:clrScheme>
    <a:fontScheme name="Hirslande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Hirslanden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2721</Words>
  <Application>Microsoft Macintosh PowerPoint</Application>
  <DocSecurity>0</DocSecurity>
  <PresentationFormat>Breitbild</PresentationFormat>
  <Paragraphs>241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Arial</vt:lpstr>
      <vt:lpstr>Arial Black</vt:lpstr>
      <vt:lpstr>Hirslanden Standard</vt:lpstr>
      <vt:lpstr>PowerPoint-Präsentation</vt:lpstr>
      <vt:lpstr>Introduction</vt:lpstr>
      <vt:lpstr>Scalpel — Bariatric &amp; Metabolic Surgery</vt:lpstr>
      <vt:lpstr>PowerPoint-Präsentation</vt:lpstr>
      <vt:lpstr>PowerPoint-Präsentation</vt:lpstr>
      <vt:lpstr>PowerPoint-Präsentation</vt:lpstr>
      <vt:lpstr>Syringe — GLP-1/GIP Receptor Agonists</vt:lpstr>
      <vt:lpstr>Scope — Endoscopic Bariatric Therapies</vt:lpstr>
      <vt:lpstr>Comparative Overview</vt:lpstr>
      <vt:lpstr>PowerPoint-Präsentation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Adisa Poljo</cp:lastModifiedBy>
  <cp:revision>5</cp:revision>
  <dcterms:created xsi:type="dcterms:W3CDTF">2026-09-17T08:54:02Z</dcterms:created>
  <dcterms:modified xsi:type="dcterms:W3CDTF">2026-09-18T12:14:56Z</dcterms:modified>
</cp:coreProperties>
</file>